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Press Start 2P" charset="1" panose="00000500000000000000"/>
      <p:regular r:id="rId37"/>
    </p:embeddedFont>
    <p:embeddedFont>
      <p:font typeface="Arimo" charset="1" panose="020B0604020202020204"/>
      <p:regular r:id="rId38"/>
    </p:embeddedFont>
    <p:embeddedFont>
      <p:font typeface="Canva Sans Bold" charset="1" panose="020B0803030501040103"/>
      <p:regular r:id="rId39"/>
    </p:embeddedFont>
    <p:embeddedFont>
      <p:font typeface="Canva Sans" charset="1" panose="020B0503030501040103"/>
      <p:regular r:id="rId40"/>
    </p:embeddedFont>
    <p:embeddedFont>
      <p:font typeface="Arimo Bold" charset="1" panose="020B0704020202020204"/>
      <p:regular r:id="rId41"/>
    </p:embeddedFont>
    <p:embeddedFont>
      <p:font typeface="Telegraf" charset="1" panose="00000500000000000000"/>
      <p:regular r:id="rId42"/>
    </p:embeddedFont>
    <p:embeddedFont>
      <p:font typeface="Play" charset="1" panose="000005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1.pn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42.png" Type="http://schemas.openxmlformats.org/officeDocument/2006/relationships/image"/><Relationship Id="rId9" Target="../media/image4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4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5.png" Type="http://schemas.openxmlformats.org/officeDocument/2006/relationships/image"/><Relationship Id="rId5" Target="../media/image4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7.png" Type="http://schemas.openxmlformats.org/officeDocument/2006/relationships/image"/><Relationship Id="rId15" Target="../media/image8.svg" Type="http://schemas.openxmlformats.org/officeDocument/2006/relationships/image"/><Relationship Id="rId16" Target="https://www.tutorialspoint.com/computer_fundamentals/computer_cpu.htm" TargetMode="External" Type="http://schemas.openxmlformats.org/officeDocument/2006/relationships/hyperlink"/><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5.png" Type="http://schemas.openxmlformats.org/officeDocument/2006/relationships/image"/><Relationship Id="rId5" Target="../media/image4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5.png" Type="http://schemas.openxmlformats.org/officeDocument/2006/relationships/image"/><Relationship Id="rId5" Target="../media/image5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5.png" Type="http://schemas.openxmlformats.org/officeDocument/2006/relationships/image"/><Relationship Id="rId5" Target="../media/image5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5.png" Type="http://schemas.openxmlformats.org/officeDocument/2006/relationships/image"/><Relationship Id="rId5" Target="../media/image5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5.png" Type="http://schemas.openxmlformats.org/officeDocument/2006/relationships/image"/><Relationship Id="rId5" Target="../media/image5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5.png" Type="http://schemas.openxmlformats.org/officeDocument/2006/relationships/image"/><Relationship Id="rId5" Target="../media/image5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javatpoint.com/java-tutorial" TargetMode="External" Type="http://schemas.openxmlformats.org/officeDocument/2006/relationships/hyperlink"/><Relationship Id="rId11" Target="https://www.tutorialspoint.com/java/lang/java_lang_thread.htm" TargetMode="External" Type="http://schemas.openxmlformats.org/officeDocument/2006/relationships/hyperlink"/><Relationship Id="rId12" Target="../media/image7.png" Type="http://schemas.openxmlformats.org/officeDocument/2006/relationships/image"/><Relationship Id="rId13" Target="../media/image8.svg" Type="http://schemas.openxmlformats.org/officeDocument/2006/relationships/image"/><Relationship Id="rId14" Target="../media/image15.png" Type="http://schemas.openxmlformats.org/officeDocument/2006/relationships/image"/><Relationship Id="rId15" Target="../media/image16.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3.png" Type="http://schemas.openxmlformats.org/officeDocument/2006/relationships/image"/><Relationship Id="rId13" Target="../media/image4.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5.png" Type="http://schemas.openxmlformats.org/officeDocument/2006/relationships/image"/><Relationship Id="rId13" Target="../media/image6.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8F9F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5735539"/>
            <a:ext cx="2627300" cy="1122574"/>
          </a:xfrm>
          <a:custGeom>
            <a:avLst/>
            <a:gdLst/>
            <a:ahLst/>
            <a:cxnLst/>
            <a:rect r="r" b="b" t="t" l="l"/>
            <a:pathLst>
              <a:path h="1122574" w="2627300">
                <a:moveTo>
                  <a:pt x="0" y="0"/>
                </a:moveTo>
                <a:lnTo>
                  <a:pt x="2627300" y="0"/>
                </a:lnTo>
                <a:lnTo>
                  <a:pt x="2627300" y="1122573"/>
                </a:lnTo>
                <a:lnTo>
                  <a:pt x="0" y="11225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809477" y="3808890"/>
            <a:ext cx="6042692" cy="5449410"/>
          </a:xfrm>
          <a:custGeom>
            <a:avLst/>
            <a:gdLst/>
            <a:ahLst/>
            <a:cxnLst/>
            <a:rect r="r" b="b" t="t" l="l"/>
            <a:pathLst>
              <a:path h="5449410" w="6042692">
                <a:moveTo>
                  <a:pt x="0" y="0"/>
                </a:moveTo>
                <a:lnTo>
                  <a:pt x="6042692" y="0"/>
                </a:lnTo>
                <a:lnTo>
                  <a:pt x="6042692" y="5449410"/>
                </a:lnTo>
                <a:lnTo>
                  <a:pt x="0" y="5449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663376" y="892165"/>
            <a:ext cx="7547366" cy="1838813"/>
          </a:xfrm>
          <a:custGeom>
            <a:avLst/>
            <a:gdLst/>
            <a:ahLst/>
            <a:cxnLst/>
            <a:rect r="r" b="b" t="t" l="l"/>
            <a:pathLst>
              <a:path h="1838813" w="7547366">
                <a:moveTo>
                  <a:pt x="0" y="0"/>
                </a:moveTo>
                <a:lnTo>
                  <a:pt x="7547366" y="0"/>
                </a:lnTo>
                <a:lnTo>
                  <a:pt x="7547366" y="1838812"/>
                </a:lnTo>
                <a:lnTo>
                  <a:pt x="0" y="18388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539130" y="5735539"/>
            <a:ext cx="6794193" cy="1655313"/>
          </a:xfrm>
          <a:custGeom>
            <a:avLst/>
            <a:gdLst/>
            <a:ahLst/>
            <a:cxnLst/>
            <a:rect r="r" b="b" t="t" l="l"/>
            <a:pathLst>
              <a:path h="1655313" w="6794193">
                <a:moveTo>
                  <a:pt x="0" y="0"/>
                </a:moveTo>
                <a:lnTo>
                  <a:pt x="6794194" y="0"/>
                </a:lnTo>
                <a:lnTo>
                  <a:pt x="6794194" y="1655312"/>
                </a:lnTo>
                <a:lnTo>
                  <a:pt x="0" y="16553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795462" y="7564170"/>
            <a:ext cx="580267" cy="988072"/>
          </a:xfrm>
          <a:custGeom>
            <a:avLst/>
            <a:gdLst/>
            <a:ahLst/>
            <a:cxnLst/>
            <a:rect r="r" b="b" t="t" l="l"/>
            <a:pathLst>
              <a:path h="988072" w="580267">
                <a:moveTo>
                  <a:pt x="0" y="0"/>
                </a:moveTo>
                <a:lnTo>
                  <a:pt x="580268" y="0"/>
                </a:lnTo>
                <a:lnTo>
                  <a:pt x="580268" y="988072"/>
                </a:lnTo>
                <a:lnTo>
                  <a:pt x="0" y="9880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7340161" y="342713"/>
            <a:ext cx="512008" cy="512008"/>
          </a:xfrm>
          <a:custGeom>
            <a:avLst/>
            <a:gdLst/>
            <a:ahLst/>
            <a:cxnLst/>
            <a:rect r="r" b="b" t="t" l="l"/>
            <a:pathLst>
              <a:path h="512008" w="512008">
                <a:moveTo>
                  <a:pt x="0" y="0"/>
                </a:moveTo>
                <a:lnTo>
                  <a:pt x="512008" y="0"/>
                </a:lnTo>
                <a:lnTo>
                  <a:pt x="512008" y="512008"/>
                </a:lnTo>
                <a:lnTo>
                  <a:pt x="0" y="5120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746" y="9258300"/>
            <a:ext cx="18272254" cy="3289006"/>
          </a:xfrm>
          <a:custGeom>
            <a:avLst/>
            <a:gdLst/>
            <a:ahLst/>
            <a:cxnLst/>
            <a:rect r="r" b="b" t="t" l="l"/>
            <a:pathLst>
              <a:path h="3289006" w="18272254">
                <a:moveTo>
                  <a:pt x="0" y="0"/>
                </a:moveTo>
                <a:lnTo>
                  <a:pt x="18272254" y="0"/>
                </a:lnTo>
                <a:lnTo>
                  <a:pt x="18272254" y="3289006"/>
                </a:lnTo>
                <a:lnTo>
                  <a:pt x="0" y="328900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1028700" y="2319298"/>
            <a:ext cx="11204193" cy="4076700"/>
          </a:xfrm>
          <a:prstGeom prst="rect">
            <a:avLst/>
          </a:prstGeom>
        </p:spPr>
        <p:txBody>
          <a:bodyPr anchor="t" rtlCol="false" tIns="0" lIns="0" bIns="0" rIns="0">
            <a:spAutoFit/>
          </a:bodyPr>
          <a:lstStyle/>
          <a:p>
            <a:pPr algn="l">
              <a:lnSpc>
                <a:spcPts val="7498"/>
              </a:lnSpc>
            </a:pPr>
            <a:r>
              <a:rPr lang="en-US" sz="6249">
                <a:solidFill>
                  <a:srgbClr val="000000"/>
                </a:solidFill>
                <a:latin typeface="Press Start 2P"/>
                <a:ea typeface="Press Start 2P"/>
                <a:cs typeface="Press Start 2P"/>
                <a:sym typeface="Press Start 2P"/>
              </a:rPr>
              <a:t>JAVA - MULTITHREADING</a:t>
            </a:r>
          </a:p>
          <a:p>
            <a:pPr algn="l">
              <a:lnSpc>
                <a:spcPts val="8698"/>
              </a:lnSpc>
            </a:pPr>
          </a:p>
          <a:p>
            <a:pPr algn="l">
              <a:lnSpc>
                <a:spcPts val="8698"/>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8F9FD"/>
        </a:solidFill>
      </p:bgPr>
    </p:bg>
    <p:spTree>
      <p:nvGrpSpPr>
        <p:cNvPr id="1" name=""/>
        <p:cNvGrpSpPr/>
        <p:nvPr/>
      </p:nvGrpSpPr>
      <p:grpSpPr>
        <a:xfrm>
          <a:off x="0" y="0"/>
          <a:ext cx="0" cy="0"/>
          <a:chOff x="0" y="0"/>
          <a:chExt cx="0" cy="0"/>
        </a:xfrm>
      </p:grpSpPr>
      <p:sp>
        <p:nvSpPr>
          <p:cNvPr name="Freeform 2" id="2"/>
          <p:cNvSpPr/>
          <p:nvPr/>
        </p:nvSpPr>
        <p:spPr>
          <a:xfrm flipH="false" flipV="false" rot="0">
            <a:off x="15746" y="9258300"/>
            <a:ext cx="18272254" cy="3289006"/>
          </a:xfrm>
          <a:custGeom>
            <a:avLst/>
            <a:gdLst/>
            <a:ahLst/>
            <a:cxnLst/>
            <a:rect r="r" b="b" t="t" l="l"/>
            <a:pathLst>
              <a:path h="3289006" w="18272254">
                <a:moveTo>
                  <a:pt x="0" y="0"/>
                </a:moveTo>
                <a:lnTo>
                  <a:pt x="18272254" y="0"/>
                </a:lnTo>
                <a:lnTo>
                  <a:pt x="18272254" y="3289006"/>
                </a:lnTo>
                <a:lnTo>
                  <a:pt x="0" y="32890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340161" y="342713"/>
            <a:ext cx="512008" cy="512008"/>
          </a:xfrm>
          <a:custGeom>
            <a:avLst/>
            <a:gdLst/>
            <a:ahLst/>
            <a:cxnLst/>
            <a:rect r="r" b="b" t="t" l="l"/>
            <a:pathLst>
              <a:path h="512008" w="512008">
                <a:moveTo>
                  <a:pt x="0" y="0"/>
                </a:moveTo>
                <a:lnTo>
                  <a:pt x="512008" y="0"/>
                </a:lnTo>
                <a:lnTo>
                  <a:pt x="512008" y="512008"/>
                </a:lnTo>
                <a:lnTo>
                  <a:pt x="0" y="5120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746" y="2081946"/>
            <a:ext cx="5923754" cy="7176354"/>
          </a:xfrm>
          <a:custGeom>
            <a:avLst/>
            <a:gdLst/>
            <a:ahLst/>
            <a:cxnLst/>
            <a:rect r="r" b="b" t="t" l="l"/>
            <a:pathLst>
              <a:path h="7176354" w="5923754">
                <a:moveTo>
                  <a:pt x="0" y="0"/>
                </a:moveTo>
                <a:lnTo>
                  <a:pt x="5923754" y="0"/>
                </a:lnTo>
                <a:lnTo>
                  <a:pt x="5923754" y="7176354"/>
                </a:lnTo>
                <a:lnTo>
                  <a:pt x="0" y="71763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644047" y="2916001"/>
            <a:ext cx="8646804" cy="5916692"/>
          </a:xfrm>
          <a:prstGeom prst="rect">
            <a:avLst/>
          </a:prstGeom>
        </p:spPr>
        <p:txBody>
          <a:bodyPr anchor="t" rtlCol="false" tIns="0" lIns="0" bIns="0" rIns="0">
            <a:spAutoFit/>
          </a:bodyPr>
          <a:lstStyle/>
          <a:p>
            <a:pPr algn="just" marL="798829" indent="-399415" lvl="1">
              <a:lnSpc>
                <a:spcPts val="5179"/>
              </a:lnSpc>
              <a:buFont typeface="Arial"/>
              <a:buChar char="•"/>
            </a:pPr>
            <a:r>
              <a:rPr lang="en-US" sz="3699">
                <a:solidFill>
                  <a:srgbClr val="000000"/>
                </a:solidFill>
                <a:latin typeface="Arimo"/>
                <a:ea typeface="Arimo"/>
                <a:cs typeface="Arimo"/>
                <a:sym typeface="Arimo"/>
              </a:rPr>
              <a:t>also known as </a:t>
            </a:r>
            <a:r>
              <a:rPr lang="en-US" b="true" sz="3699">
                <a:solidFill>
                  <a:srgbClr val="000000"/>
                </a:solidFill>
                <a:latin typeface="Arimo Bold"/>
                <a:ea typeface="Arimo Bold"/>
                <a:cs typeface="Arimo Bold"/>
                <a:sym typeface="Arimo Bold"/>
              </a:rPr>
              <a:t>application threads</a:t>
            </a:r>
            <a:r>
              <a:rPr lang="en-US" sz="3699">
                <a:solidFill>
                  <a:srgbClr val="000000"/>
                </a:solidFill>
                <a:latin typeface="Arimo"/>
                <a:ea typeface="Arimo"/>
                <a:cs typeface="Arimo"/>
                <a:sym typeface="Arimo"/>
              </a:rPr>
              <a:t>, are threads that are explicitly created by the programmer to perform specific tasks. </a:t>
            </a:r>
          </a:p>
          <a:p>
            <a:pPr algn="just" marL="798829" indent="-399415" lvl="1">
              <a:lnSpc>
                <a:spcPts val="5179"/>
              </a:lnSpc>
              <a:buFont typeface="Arial"/>
              <a:buChar char="•"/>
            </a:pPr>
            <a:r>
              <a:rPr lang="en-US" sz="3699">
                <a:solidFill>
                  <a:srgbClr val="000000"/>
                </a:solidFill>
                <a:latin typeface="Arimo"/>
                <a:ea typeface="Arimo"/>
                <a:cs typeface="Arimo"/>
                <a:sym typeface="Arimo"/>
              </a:rPr>
              <a:t>They play a direct role in the main functionality of the application.</a:t>
            </a:r>
          </a:p>
          <a:p>
            <a:pPr algn="just" marL="798829" indent="-399415" lvl="1">
              <a:lnSpc>
                <a:spcPts val="5179"/>
              </a:lnSpc>
              <a:buFont typeface="Arial"/>
              <a:buChar char="•"/>
            </a:pPr>
            <a:r>
              <a:rPr lang="en-US" sz="3699">
                <a:solidFill>
                  <a:srgbClr val="000000"/>
                </a:solidFill>
                <a:latin typeface="Arimo"/>
                <a:ea typeface="Arimo"/>
                <a:cs typeface="Arimo"/>
                <a:sym typeface="Arimo"/>
              </a:rPr>
              <a:t>User threads continue executing until their task is completed or until the application explicitly terminates them.</a:t>
            </a:r>
          </a:p>
        </p:txBody>
      </p:sp>
      <p:sp>
        <p:nvSpPr>
          <p:cNvPr name="Freeform 6" id="6"/>
          <p:cNvSpPr/>
          <p:nvPr/>
        </p:nvSpPr>
        <p:spPr>
          <a:xfrm flipH="false" flipV="false" rot="0">
            <a:off x="7076347" y="598717"/>
            <a:ext cx="6420934" cy="1564373"/>
          </a:xfrm>
          <a:custGeom>
            <a:avLst/>
            <a:gdLst/>
            <a:ahLst/>
            <a:cxnLst/>
            <a:rect r="r" b="b" t="t" l="l"/>
            <a:pathLst>
              <a:path h="1564373" w="6420934">
                <a:moveTo>
                  <a:pt x="0" y="0"/>
                </a:moveTo>
                <a:lnTo>
                  <a:pt x="6420934" y="0"/>
                </a:lnTo>
                <a:lnTo>
                  <a:pt x="6420934" y="1564373"/>
                </a:lnTo>
                <a:lnTo>
                  <a:pt x="0" y="15643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5417923" y="2153565"/>
            <a:ext cx="12178243" cy="1647825"/>
          </a:xfrm>
          <a:prstGeom prst="rect">
            <a:avLst/>
          </a:prstGeom>
        </p:spPr>
        <p:txBody>
          <a:bodyPr anchor="t" rtlCol="false" tIns="0" lIns="0" bIns="0" rIns="0">
            <a:spAutoFit/>
          </a:bodyPr>
          <a:lstStyle/>
          <a:p>
            <a:pPr algn="l">
              <a:lnSpc>
                <a:spcPts val="6480"/>
              </a:lnSpc>
            </a:pPr>
            <a:r>
              <a:rPr lang="en-US" sz="5400">
                <a:solidFill>
                  <a:srgbClr val="000000"/>
                </a:solidFill>
                <a:latin typeface="Press Start 2P"/>
                <a:ea typeface="Press Start 2P"/>
                <a:cs typeface="Press Start 2P"/>
                <a:sym typeface="Press Start 2P"/>
              </a:rPr>
              <a:t>1.User Threads</a:t>
            </a:r>
          </a:p>
          <a:p>
            <a:pPr algn="l" marL="0" indent="0" lvl="0">
              <a:lnSpc>
                <a:spcPts val="6480"/>
              </a:lnSpc>
              <a:spcBef>
                <a:spcPct val="0"/>
              </a:spcBef>
            </a:pPr>
          </a:p>
        </p:txBody>
      </p:sp>
      <p:sp>
        <p:nvSpPr>
          <p:cNvPr name="Freeform 8" id="8"/>
          <p:cNvSpPr/>
          <p:nvPr/>
        </p:nvSpPr>
        <p:spPr>
          <a:xfrm flipH="false" flipV="false" rot="0">
            <a:off x="14290851" y="6571756"/>
            <a:ext cx="6420934" cy="1564373"/>
          </a:xfrm>
          <a:custGeom>
            <a:avLst/>
            <a:gdLst/>
            <a:ahLst/>
            <a:cxnLst/>
            <a:rect r="r" b="b" t="t" l="l"/>
            <a:pathLst>
              <a:path h="1564373" w="6420934">
                <a:moveTo>
                  <a:pt x="0" y="0"/>
                </a:moveTo>
                <a:lnTo>
                  <a:pt x="6420933" y="0"/>
                </a:lnTo>
                <a:lnTo>
                  <a:pt x="6420933" y="1564373"/>
                </a:lnTo>
                <a:lnTo>
                  <a:pt x="0" y="15643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5852024" y="3801390"/>
            <a:ext cx="580267" cy="988072"/>
          </a:xfrm>
          <a:custGeom>
            <a:avLst/>
            <a:gdLst/>
            <a:ahLst/>
            <a:cxnLst/>
            <a:rect r="r" b="b" t="t" l="l"/>
            <a:pathLst>
              <a:path h="988072" w="580267">
                <a:moveTo>
                  <a:pt x="0" y="0"/>
                </a:moveTo>
                <a:lnTo>
                  <a:pt x="580268" y="0"/>
                </a:lnTo>
                <a:lnTo>
                  <a:pt x="580268" y="988071"/>
                </a:lnTo>
                <a:lnTo>
                  <a:pt x="0" y="9880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40161" y="342713"/>
            <a:ext cx="512008" cy="512008"/>
          </a:xfrm>
          <a:custGeom>
            <a:avLst/>
            <a:gdLst/>
            <a:ahLst/>
            <a:cxnLst/>
            <a:rect r="r" b="b" t="t" l="l"/>
            <a:pathLst>
              <a:path h="512008" w="512008">
                <a:moveTo>
                  <a:pt x="0" y="0"/>
                </a:moveTo>
                <a:lnTo>
                  <a:pt x="512008" y="0"/>
                </a:lnTo>
                <a:lnTo>
                  <a:pt x="512008" y="512008"/>
                </a:lnTo>
                <a:lnTo>
                  <a:pt x="0" y="512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13219" y="6949879"/>
            <a:ext cx="580267" cy="988072"/>
          </a:xfrm>
          <a:custGeom>
            <a:avLst/>
            <a:gdLst/>
            <a:ahLst/>
            <a:cxnLst/>
            <a:rect r="r" b="b" t="t" l="l"/>
            <a:pathLst>
              <a:path h="988072" w="580267">
                <a:moveTo>
                  <a:pt x="0" y="0"/>
                </a:moveTo>
                <a:lnTo>
                  <a:pt x="580268" y="0"/>
                </a:lnTo>
                <a:lnTo>
                  <a:pt x="580268" y="988072"/>
                </a:lnTo>
                <a:lnTo>
                  <a:pt x="0" y="988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624080" y="598717"/>
            <a:ext cx="7313853" cy="955517"/>
            <a:chOff x="0" y="0"/>
            <a:chExt cx="9751804" cy="1274022"/>
          </a:xfrm>
        </p:grpSpPr>
        <p:sp>
          <p:nvSpPr>
            <p:cNvPr name="Freeform 5" id="5"/>
            <p:cNvSpPr/>
            <p:nvPr/>
          </p:nvSpPr>
          <p:spPr>
            <a:xfrm flipH="false" flipV="false" rot="0">
              <a:off x="0" y="0"/>
              <a:ext cx="7454387" cy="1274022"/>
            </a:xfrm>
            <a:custGeom>
              <a:avLst/>
              <a:gdLst/>
              <a:ahLst/>
              <a:cxnLst/>
              <a:rect r="r" b="b" t="t" l="l"/>
              <a:pathLst>
                <a:path h="1274022" w="7454387">
                  <a:moveTo>
                    <a:pt x="0" y="0"/>
                  </a:moveTo>
                  <a:lnTo>
                    <a:pt x="7454387" y="0"/>
                  </a:lnTo>
                  <a:lnTo>
                    <a:pt x="7454387" y="1274022"/>
                  </a:lnTo>
                  <a:lnTo>
                    <a:pt x="0" y="12740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55204" y="438880"/>
              <a:ext cx="9396599" cy="550909"/>
            </a:xfrm>
            <a:prstGeom prst="rect">
              <a:avLst/>
            </a:prstGeom>
          </p:spPr>
          <p:txBody>
            <a:bodyPr anchor="t" rtlCol="false" tIns="0" lIns="0" bIns="0" rIns="0">
              <a:spAutoFit/>
            </a:bodyPr>
            <a:lstStyle/>
            <a:p>
              <a:pPr algn="just" marL="0" indent="0" lvl="0">
                <a:lnSpc>
                  <a:spcPts val="3272"/>
                </a:lnSpc>
                <a:spcBef>
                  <a:spcPct val="0"/>
                </a:spcBef>
              </a:pPr>
              <a:r>
                <a:rPr lang="en-US" sz="2726">
                  <a:solidFill>
                    <a:srgbClr val="000000"/>
                  </a:solidFill>
                  <a:latin typeface="Press Start 2P"/>
                  <a:ea typeface="Press Start 2P"/>
                  <a:cs typeface="Press Start 2P"/>
                  <a:sym typeface="Press Start 2P"/>
                </a:rPr>
                <a:t>     CODE</a:t>
              </a:r>
            </a:p>
          </p:txBody>
        </p:sp>
      </p:grpSp>
      <p:sp>
        <p:nvSpPr>
          <p:cNvPr name="Freeform 7" id="7"/>
          <p:cNvSpPr/>
          <p:nvPr/>
        </p:nvSpPr>
        <p:spPr>
          <a:xfrm flipH="false" flipV="false" rot="0">
            <a:off x="4348569" y="0"/>
            <a:ext cx="8952846" cy="4860071"/>
          </a:xfrm>
          <a:custGeom>
            <a:avLst/>
            <a:gdLst/>
            <a:ahLst/>
            <a:cxnLst/>
            <a:rect r="r" b="b" t="t" l="l"/>
            <a:pathLst>
              <a:path h="4860071" w="8952846">
                <a:moveTo>
                  <a:pt x="0" y="0"/>
                </a:moveTo>
                <a:lnTo>
                  <a:pt x="8952847" y="0"/>
                </a:lnTo>
                <a:lnTo>
                  <a:pt x="8952847" y="4860071"/>
                </a:lnTo>
                <a:lnTo>
                  <a:pt x="0" y="4860071"/>
                </a:lnTo>
                <a:lnTo>
                  <a:pt x="0" y="0"/>
                </a:lnTo>
                <a:close/>
              </a:path>
            </a:pathLst>
          </a:custGeom>
          <a:blipFill>
            <a:blip r:embed="rId8"/>
            <a:stretch>
              <a:fillRect l="-705" t="0" r="-6885" b="0"/>
            </a:stretch>
          </a:blipFill>
        </p:spPr>
      </p:sp>
      <p:sp>
        <p:nvSpPr>
          <p:cNvPr name="Freeform 8" id="8"/>
          <p:cNvSpPr/>
          <p:nvPr/>
        </p:nvSpPr>
        <p:spPr>
          <a:xfrm flipH="false" flipV="false" rot="0">
            <a:off x="4348569" y="4860071"/>
            <a:ext cx="8952846" cy="5418474"/>
          </a:xfrm>
          <a:custGeom>
            <a:avLst/>
            <a:gdLst/>
            <a:ahLst/>
            <a:cxnLst/>
            <a:rect r="r" b="b" t="t" l="l"/>
            <a:pathLst>
              <a:path h="5418474" w="8952846">
                <a:moveTo>
                  <a:pt x="0" y="0"/>
                </a:moveTo>
                <a:lnTo>
                  <a:pt x="8952847" y="0"/>
                </a:lnTo>
                <a:lnTo>
                  <a:pt x="8952847" y="5418474"/>
                </a:lnTo>
                <a:lnTo>
                  <a:pt x="0" y="5418474"/>
                </a:lnTo>
                <a:lnTo>
                  <a:pt x="0" y="0"/>
                </a:lnTo>
                <a:close/>
              </a:path>
            </a:pathLst>
          </a:custGeom>
          <a:blipFill>
            <a:blip r:embed="rId9"/>
            <a:stretch>
              <a:fillRect l="-1521" t="0" r="-12905"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40161" y="342713"/>
            <a:ext cx="512008" cy="512008"/>
          </a:xfrm>
          <a:custGeom>
            <a:avLst/>
            <a:gdLst/>
            <a:ahLst/>
            <a:cxnLst/>
            <a:rect r="r" b="b" t="t" l="l"/>
            <a:pathLst>
              <a:path h="512008" w="512008">
                <a:moveTo>
                  <a:pt x="0" y="0"/>
                </a:moveTo>
                <a:lnTo>
                  <a:pt x="512008" y="0"/>
                </a:lnTo>
                <a:lnTo>
                  <a:pt x="512008" y="512008"/>
                </a:lnTo>
                <a:lnTo>
                  <a:pt x="0" y="512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979728" y="8351898"/>
            <a:ext cx="580267" cy="988072"/>
          </a:xfrm>
          <a:custGeom>
            <a:avLst/>
            <a:gdLst/>
            <a:ahLst/>
            <a:cxnLst/>
            <a:rect r="r" b="b" t="t" l="l"/>
            <a:pathLst>
              <a:path h="988072" w="580267">
                <a:moveTo>
                  <a:pt x="0" y="0"/>
                </a:moveTo>
                <a:lnTo>
                  <a:pt x="580267" y="0"/>
                </a:lnTo>
                <a:lnTo>
                  <a:pt x="580267" y="988072"/>
                </a:lnTo>
                <a:lnTo>
                  <a:pt x="0" y="988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371360" y="1935102"/>
            <a:ext cx="7608368" cy="6416797"/>
          </a:xfrm>
          <a:custGeom>
            <a:avLst/>
            <a:gdLst/>
            <a:ahLst/>
            <a:cxnLst/>
            <a:rect r="r" b="b" t="t" l="l"/>
            <a:pathLst>
              <a:path h="6416797" w="7608368">
                <a:moveTo>
                  <a:pt x="0" y="0"/>
                </a:moveTo>
                <a:lnTo>
                  <a:pt x="7608368" y="0"/>
                </a:lnTo>
                <a:lnTo>
                  <a:pt x="7608368" y="6416796"/>
                </a:lnTo>
                <a:lnTo>
                  <a:pt x="0" y="6416796"/>
                </a:lnTo>
                <a:lnTo>
                  <a:pt x="0" y="0"/>
                </a:lnTo>
                <a:close/>
              </a:path>
            </a:pathLst>
          </a:custGeom>
          <a:blipFill>
            <a:blip r:embed="rId6"/>
            <a:stretch>
              <a:fillRect l="0" t="0" r="-146746" b="-2271"/>
            </a:stretch>
          </a:blipFill>
        </p:spPr>
      </p:sp>
      <p:grpSp>
        <p:nvGrpSpPr>
          <p:cNvPr name="Group 5" id="5"/>
          <p:cNvGrpSpPr/>
          <p:nvPr/>
        </p:nvGrpSpPr>
        <p:grpSpPr>
          <a:xfrm rot="0">
            <a:off x="713760" y="475318"/>
            <a:ext cx="8430240" cy="1101367"/>
            <a:chOff x="0" y="0"/>
            <a:chExt cx="11240320" cy="1468489"/>
          </a:xfrm>
        </p:grpSpPr>
        <p:sp>
          <p:nvSpPr>
            <p:cNvPr name="Freeform 6" id="6"/>
            <p:cNvSpPr/>
            <p:nvPr/>
          </p:nvSpPr>
          <p:spPr>
            <a:xfrm flipH="false" flipV="false" rot="0">
              <a:off x="0" y="0"/>
              <a:ext cx="8592226" cy="1468489"/>
            </a:xfrm>
            <a:custGeom>
              <a:avLst/>
              <a:gdLst/>
              <a:ahLst/>
              <a:cxnLst/>
              <a:rect r="r" b="b" t="t" l="l"/>
              <a:pathLst>
                <a:path h="1468489" w="8592226">
                  <a:moveTo>
                    <a:pt x="0" y="0"/>
                  </a:moveTo>
                  <a:lnTo>
                    <a:pt x="8592226" y="0"/>
                  </a:lnTo>
                  <a:lnTo>
                    <a:pt x="8592226" y="1468489"/>
                  </a:lnTo>
                  <a:lnTo>
                    <a:pt x="0" y="14684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409423" y="505871"/>
              <a:ext cx="10830897" cy="635000"/>
            </a:xfrm>
            <a:prstGeom prst="rect">
              <a:avLst/>
            </a:prstGeom>
          </p:spPr>
          <p:txBody>
            <a:bodyPr anchor="t" rtlCol="false" tIns="0" lIns="0" bIns="0" rIns="0">
              <a:spAutoFit/>
            </a:bodyPr>
            <a:lstStyle/>
            <a:p>
              <a:pPr algn="just" marL="0" indent="0" lvl="0">
                <a:lnSpc>
                  <a:spcPts val="3771"/>
                </a:lnSpc>
                <a:spcBef>
                  <a:spcPct val="0"/>
                </a:spcBef>
              </a:pPr>
              <a:r>
                <a:rPr lang="en-US" sz="3142">
                  <a:solidFill>
                    <a:srgbClr val="000000"/>
                  </a:solidFill>
                  <a:latin typeface="Press Start 2P"/>
                  <a:ea typeface="Press Start 2P"/>
                  <a:cs typeface="Press Start 2P"/>
                  <a:sym typeface="Press Start 2P"/>
                </a:rPr>
                <a:t>    OUTPUT</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8F9FD"/>
        </a:solidFill>
      </p:bgPr>
    </p:bg>
    <p:spTree>
      <p:nvGrpSpPr>
        <p:cNvPr id="1" name=""/>
        <p:cNvGrpSpPr/>
        <p:nvPr/>
      </p:nvGrpSpPr>
      <p:grpSpPr>
        <a:xfrm>
          <a:off x="0" y="0"/>
          <a:ext cx="0" cy="0"/>
          <a:chOff x="0" y="0"/>
          <a:chExt cx="0" cy="0"/>
        </a:xfrm>
      </p:grpSpPr>
      <p:sp>
        <p:nvSpPr>
          <p:cNvPr name="Freeform 2" id="2"/>
          <p:cNvSpPr/>
          <p:nvPr/>
        </p:nvSpPr>
        <p:spPr>
          <a:xfrm flipH="false" flipV="false" rot="0">
            <a:off x="15746" y="9258300"/>
            <a:ext cx="18272254" cy="3289006"/>
          </a:xfrm>
          <a:custGeom>
            <a:avLst/>
            <a:gdLst/>
            <a:ahLst/>
            <a:cxnLst/>
            <a:rect r="r" b="b" t="t" l="l"/>
            <a:pathLst>
              <a:path h="3289006" w="18272254">
                <a:moveTo>
                  <a:pt x="0" y="0"/>
                </a:moveTo>
                <a:lnTo>
                  <a:pt x="18272254" y="0"/>
                </a:lnTo>
                <a:lnTo>
                  <a:pt x="18272254" y="3289006"/>
                </a:lnTo>
                <a:lnTo>
                  <a:pt x="0" y="32890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340161" y="342713"/>
            <a:ext cx="512008" cy="512008"/>
          </a:xfrm>
          <a:custGeom>
            <a:avLst/>
            <a:gdLst/>
            <a:ahLst/>
            <a:cxnLst/>
            <a:rect r="r" b="b" t="t" l="l"/>
            <a:pathLst>
              <a:path h="512008" w="512008">
                <a:moveTo>
                  <a:pt x="0" y="0"/>
                </a:moveTo>
                <a:lnTo>
                  <a:pt x="512008" y="0"/>
                </a:lnTo>
                <a:lnTo>
                  <a:pt x="512008" y="512008"/>
                </a:lnTo>
                <a:lnTo>
                  <a:pt x="0" y="5120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746" y="2081946"/>
            <a:ext cx="5923754" cy="7176354"/>
          </a:xfrm>
          <a:custGeom>
            <a:avLst/>
            <a:gdLst/>
            <a:ahLst/>
            <a:cxnLst/>
            <a:rect r="r" b="b" t="t" l="l"/>
            <a:pathLst>
              <a:path h="7176354" w="5923754">
                <a:moveTo>
                  <a:pt x="0" y="0"/>
                </a:moveTo>
                <a:lnTo>
                  <a:pt x="5923754" y="0"/>
                </a:lnTo>
                <a:lnTo>
                  <a:pt x="5923754" y="7176354"/>
                </a:lnTo>
                <a:lnTo>
                  <a:pt x="0" y="71763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129695" y="7693927"/>
            <a:ext cx="6420934" cy="1564373"/>
          </a:xfrm>
          <a:custGeom>
            <a:avLst/>
            <a:gdLst/>
            <a:ahLst/>
            <a:cxnLst/>
            <a:rect r="r" b="b" t="t" l="l"/>
            <a:pathLst>
              <a:path h="1564373" w="6420934">
                <a:moveTo>
                  <a:pt x="0" y="0"/>
                </a:moveTo>
                <a:lnTo>
                  <a:pt x="6420933" y="0"/>
                </a:lnTo>
                <a:lnTo>
                  <a:pt x="6420933" y="1564373"/>
                </a:lnTo>
                <a:lnTo>
                  <a:pt x="0" y="15643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5761014" y="2509626"/>
            <a:ext cx="10822865" cy="6748674"/>
          </a:xfrm>
          <a:prstGeom prst="rect">
            <a:avLst/>
          </a:prstGeom>
        </p:spPr>
        <p:txBody>
          <a:bodyPr anchor="t" rtlCol="false" tIns="0" lIns="0" bIns="0" rIns="0">
            <a:spAutoFit/>
          </a:bodyPr>
          <a:lstStyle/>
          <a:p>
            <a:pPr algn="just" marL="690879" indent="-345439" lvl="1">
              <a:lnSpc>
                <a:spcPts val="4479"/>
              </a:lnSpc>
              <a:buFont typeface="Arial"/>
              <a:buChar char="•"/>
            </a:pPr>
            <a:r>
              <a:rPr lang="en-US" sz="3199">
                <a:solidFill>
                  <a:srgbClr val="000000"/>
                </a:solidFill>
                <a:latin typeface="Arimo"/>
                <a:ea typeface="Arimo"/>
                <a:cs typeface="Arimo"/>
                <a:sym typeface="Arimo"/>
              </a:rPr>
              <a:t>threads that</a:t>
            </a:r>
            <a:r>
              <a:rPr lang="en-US" b="true" sz="3199">
                <a:solidFill>
                  <a:srgbClr val="000000"/>
                </a:solidFill>
                <a:latin typeface="Arimo Bold"/>
                <a:ea typeface="Arimo Bold"/>
                <a:cs typeface="Arimo Bold"/>
                <a:sym typeface="Arimo Bold"/>
              </a:rPr>
              <a:t> provide support to user threads. </a:t>
            </a:r>
            <a:r>
              <a:rPr lang="en-US" sz="3199">
                <a:solidFill>
                  <a:srgbClr val="000000"/>
                </a:solidFill>
                <a:latin typeface="Arimo"/>
                <a:ea typeface="Arimo"/>
                <a:cs typeface="Arimo"/>
                <a:sym typeface="Arimo"/>
              </a:rPr>
              <a:t>They run in the background and are considered "service" threads. </a:t>
            </a:r>
          </a:p>
          <a:p>
            <a:pPr algn="just" marL="690879" indent="-345439" lvl="1">
              <a:lnSpc>
                <a:spcPts val="4479"/>
              </a:lnSpc>
              <a:buFont typeface="Arial"/>
              <a:buChar char="•"/>
            </a:pPr>
            <a:r>
              <a:rPr lang="en-US" sz="3199">
                <a:solidFill>
                  <a:srgbClr val="000000"/>
                </a:solidFill>
                <a:latin typeface="Arimo"/>
                <a:ea typeface="Arimo"/>
                <a:cs typeface="Arimo"/>
                <a:sym typeface="Arimo"/>
              </a:rPr>
              <a:t>Unlike user threads, daemon threads </a:t>
            </a:r>
            <a:r>
              <a:rPr lang="en-US" b="true" sz="3199">
                <a:solidFill>
                  <a:srgbClr val="000000"/>
                </a:solidFill>
                <a:latin typeface="Arimo Bold"/>
                <a:ea typeface="Arimo Bold"/>
                <a:cs typeface="Arimo Bold"/>
                <a:sym typeface="Arimo Bold"/>
              </a:rPr>
              <a:t>do not prevent the JVM from exiting</a:t>
            </a:r>
            <a:r>
              <a:rPr lang="en-US" sz="3199">
                <a:solidFill>
                  <a:srgbClr val="000000"/>
                </a:solidFill>
                <a:latin typeface="Arimo"/>
                <a:ea typeface="Arimo"/>
                <a:cs typeface="Arimo"/>
                <a:sym typeface="Arimo"/>
              </a:rPr>
              <a:t>, even if they are still running. When all user threads have finished executing, the JVM terminates, abruptly stopping any remaining daemon threads.</a:t>
            </a:r>
          </a:p>
          <a:p>
            <a:pPr algn="just" marL="690879" indent="-345439" lvl="1">
              <a:lnSpc>
                <a:spcPts val="4479"/>
              </a:lnSpc>
              <a:buFont typeface="Arial"/>
              <a:buChar char="•"/>
            </a:pPr>
            <a:r>
              <a:rPr lang="en-US" sz="3199">
                <a:solidFill>
                  <a:srgbClr val="000000"/>
                </a:solidFill>
                <a:latin typeface="Arimo"/>
                <a:ea typeface="Arimo"/>
                <a:cs typeface="Arimo"/>
                <a:sym typeface="Arimo"/>
              </a:rPr>
              <a:t>are</a:t>
            </a:r>
            <a:r>
              <a:rPr lang="en-US" b="true" sz="3199">
                <a:solidFill>
                  <a:srgbClr val="000000"/>
                </a:solidFill>
                <a:latin typeface="Arimo Bold"/>
                <a:ea typeface="Arimo Bold"/>
                <a:cs typeface="Arimo Bold"/>
                <a:sym typeface="Arimo Bold"/>
              </a:rPr>
              <a:t> commonly used for tasks such as automatic memory management (garbage collection) </a:t>
            </a:r>
            <a:r>
              <a:rPr lang="en-US" sz="3199">
                <a:solidFill>
                  <a:srgbClr val="000000"/>
                </a:solidFill>
                <a:latin typeface="Arimo"/>
                <a:ea typeface="Arimo"/>
                <a:cs typeface="Arimo"/>
                <a:sym typeface="Arimo"/>
              </a:rPr>
              <a:t>or other housekeeping activities that should not delay the program's termination.</a:t>
            </a:r>
          </a:p>
        </p:txBody>
      </p:sp>
      <p:sp>
        <p:nvSpPr>
          <p:cNvPr name="Freeform 7" id="7"/>
          <p:cNvSpPr/>
          <p:nvPr/>
        </p:nvSpPr>
        <p:spPr>
          <a:xfrm flipH="false" flipV="false" rot="0">
            <a:off x="7848448" y="396167"/>
            <a:ext cx="5192433" cy="1265065"/>
          </a:xfrm>
          <a:custGeom>
            <a:avLst/>
            <a:gdLst/>
            <a:ahLst/>
            <a:cxnLst/>
            <a:rect r="r" b="b" t="t" l="l"/>
            <a:pathLst>
              <a:path h="1265065" w="5192433">
                <a:moveTo>
                  <a:pt x="0" y="0"/>
                </a:moveTo>
                <a:lnTo>
                  <a:pt x="5192433" y="0"/>
                </a:lnTo>
                <a:lnTo>
                  <a:pt x="5192433" y="1265066"/>
                </a:lnTo>
                <a:lnTo>
                  <a:pt x="0" y="12650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5939500" y="1651708"/>
            <a:ext cx="12178243" cy="1609725"/>
          </a:xfrm>
          <a:prstGeom prst="rect">
            <a:avLst/>
          </a:prstGeom>
        </p:spPr>
        <p:txBody>
          <a:bodyPr anchor="t" rtlCol="false" tIns="0" lIns="0" bIns="0" rIns="0">
            <a:spAutoFit/>
          </a:bodyPr>
          <a:lstStyle/>
          <a:p>
            <a:pPr algn="l">
              <a:lnSpc>
                <a:spcPts val="6360"/>
              </a:lnSpc>
            </a:pPr>
            <a:r>
              <a:rPr lang="en-US" sz="5300">
                <a:solidFill>
                  <a:srgbClr val="000000"/>
                </a:solidFill>
                <a:latin typeface="Press Start 2P"/>
                <a:ea typeface="Press Start 2P"/>
                <a:cs typeface="Press Start 2P"/>
                <a:sym typeface="Press Start 2P"/>
              </a:rPr>
              <a:t>Daemon Threads</a:t>
            </a:r>
          </a:p>
          <a:p>
            <a:pPr algn="l" marL="0" indent="0" lvl="0">
              <a:lnSpc>
                <a:spcPts val="6360"/>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40161" y="342713"/>
            <a:ext cx="512008" cy="512008"/>
          </a:xfrm>
          <a:custGeom>
            <a:avLst/>
            <a:gdLst/>
            <a:ahLst/>
            <a:cxnLst/>
            <a:rect r="r" b="b" t="t" l="l"/>
            <a:pathLst>
              <a:path h="512008" w="512008">
                <a:moveTo>
                  <a:pt x="0" y="0"/>
                </a:moveTo>
                <a:lnTo>
                  <a:pt x="512008" y="0"/>
                </a:lnTo>
                <a:lnTo>
                  <a:pt x="512008" y="512008"/>
                </a:lnTo>
                <a:lnTo>
                  <a:pt x="0" y="512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13219" y="6949879"/>
            <a:ext cx="580267" cy="988072"/>
          </a:xfrm>
          <a:custGeom>
            <a:avLst/>
            <a:gdLst/>
            <a:ahLst/>
            <a:cxnLst/>
            <a:rect r="r" b="b" t="t" l="l"/>
            <a:pathLst>
              <a:path h="988072" w="580267">
                <a:moveTo>
                  <a:pt x="0" y="0"/>
                </a:moveTo>
                <a:lnTo>
                  <a:pt x="580268" y="0"/>
                </a:lnTo>
                <a:lnTo>
                  <a:pt x="580268" y="988072"/>
                </a:lnTo>
                <a:lnTo>
                  <a:pt x="0" y="988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624080" y="598717"/>
            <a:ext cx="7313853" cy="955517"/>
            <a:chOff x="0" y="0"/>
            <a:chExt cx="9751804" cy="1274022"/>
          </a:xfrm>
        </p:grpSpPr>
        <p:sp>
          <p:nvSpPr>
            <p:cNvPr name="Freeform 5" id="5"/>
            <p:cNvSpPr/>
            <p:nvPr/>
          </p:nvSpPr>
          <p:spPr>
            <a:xfrm flipH="false" flipV="false" rot="0">
              <a:off x="0" y="0"/>
              <a:ext cx="7454387" cy="1274022"/>
            </a:xfrm>
            <a:custGeom>
              <a:avLst/>
              <a:gdLst/>
              <a:ahLst/>
              <a:cxnLst/>
              <a:rect r="r" b="b" t="t" l="l"/>
              <a:pathLst>
                <a:path h="1274022" w="7454387">
                  <a:moveTo>
                    <a:pt x="0" y="0"/>
                  </a:moveTo>
                  <a:lnTo>
                    <a:pt x="7454387" y="0"/>
                  </a:lnTo>
                  <a:lnTo>
                    <a:pt x="7454387" y="1274022"/>
                  </a:lnTo>
                  <a:lnTo>
                    <a:pt x="0" y="12740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55204" y="438880"/>
              <a:ext cx="9396599" cy="550909"/>
            </a:xfrm>
            <a:prstGeom prst="rect">
              <a:avLst/>
            </a:prstGeom>
          </p:spPr>
          <p:txBody>
            <a:bodyPr anchor="t" rtlCol="false" tIns="0" lIns="0" bIns="0" rIns="0">
              <a:spAutoFit/>
            </a:bodyPr>
            <a:lstStyle/>
            <a:p>
              <a:pPr algn="just" marL="0" indent="0" lvl="0">
                <a:lnSpc>
                  <a:spcPts val="3272"/>
                </a:lnSpc>
                <a:spcBef>
                  <a:spcPct val="0"/>
                </a:spcBef>
              </a:pPr>
              <a:r>
                <a:rPr lang="en-US" sz="2726">
                  <a:solidFill>
                    <a:srgbClr val="000000"/>
                  </a:solidFill>
                  <a:latin typeface="Press Start 2P"/>
                  <a:ea typeface="Press Start 2P"/>
                  <a:cs typeface="Press Start 2P"/>
                  <a:sym typeface="Press Start 2P"/>
                </a:rPr>
                <a:t>     CODE</a:t>
              </a:r>
            </a:p>
          </p:txBody>
        </p:sp>
      </p:grpSp>
      <p:sp>
        <p:nvSpPr>
          <p:cNvPr name="Freeform 7" id="7"/>
          <p:cNvSpPr/>
          <p:nvPr/>
        </p:nvSpPr>
        <p:spPr>
          <a:xfrm flipH="false" flipV="false" rot="0">
            <a:off x="3519434" y="0"/>
            <a:ext cx="9071834" cy="5663255"/>
          </a:xfrm>
          <a:custGeom>
            <a:avLst/>
            <a:gdLst/>
            <a:ahLst/>
            <a:cxnLst/>
            <a:rect r="r" b="b" t="t" l="l"/>
            <a:pathLst>
              <a:path h="5663255" w="9071834">
                <a:moveTo>
                  <a:pt x="0" y="0"/>
                </a:moveTo>
                <a:lnTo>
                  <a:pt x="9071835" y="0"/>
                </a:lnTo>
                <a:lnTo>
                  <a:pt x="9071835" y="5663255"/>
                </a:lnTo>
                <a:lnTo>
                  <a:pt x="0" y="5663255"/>
                </a:lnTo>
                <a:lnTo>
                  <a:pt x="0" y="0"/>
                </a:lnTo>
                <a:close/>
              </a:path>
            </a:pathLst>
          </a:custGeom>
          <a:blipFill>
            <a:blip r:embed="rId8"/>
            <a:stretch>
              <a:fillRect l="0" t="0" r="-8925" b="0"/>
            </a:stretch>
          </a:blipFill>
        </p:spPr>
      </p:sp>
      <p:sp>
        <p:nvSpPr>
          <p:cNvPr name="Freeform 8" id="8"/>
          <p:cNvSpPr/>
          <p:nvPr/>
        </p:nvSpPr>
        <p:spPr>
          <a:xfrm flipH="false" flipV="false" rot="0">
            <a:off x="3519434" y="5663255"/>
            <a:ext cx="9071834" cy="4623745"/>
          </a:xfrm>
          <a:custGeom>
            <a:avLst/>
            <a:gdLst/>
            <a:ahLst/>
            <a:cxnLst/>
            <a:rect r="r" b="b" t="t" l="l"/>
            <a:pathLst>
              <a:path h="4623745" w="9071834">
                <a:moveTo>
                  <a:pt x="0" y="0"/>
                </a:moveTo>
                <a:lnTo>
                  <a:pt x="9071835" y="0"/>
                </a:lnTo>
                <a:lnTo>
                  <a:pt x="9071835" y="4623745"/>
                </a:lnTo>
                <a:lnTo>
                  <a:pt x="0" y="4623745"/>
                </a:lnTo>
                <a:lnTo>
                  <a:pt x="0" y="0"/>
                </a:lnTo>
                <a:close/>
              </a:path>
            </a:pathLst>
          </a:custGeom>
          <a:blipFill>
            <a:blip r:embed="rId9"/>
            <a:stretch>
              <a:fillRect l="0" t="0" r="-3157"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40161" y="342713"/>
            <a:ext cx="512008" cy="512008"/>
          </a:xfrm>
          <a:custGeom>
            <a:avLst/>
            <a:gdLst/>
            <a:ahLst/>
            <a:cxnLst/>
            <a:rect r="r" b="b" t="t" l="l"/>
            <a:pathLst>
              <a:path h="512008" w="512008">
                <a:moveTo>
                  <a:pt x="0" y="0"/>
                </a:moveTo>
                <a:lnTo>
                  <a:pt x="512008" y="0"/>
                </a:lnTo>
                <a:lnTo>
                  <a:pt x="512008" y="512008"/>
                </a:lnTo>
                <a:lnTo>
                  <a:pt x="0" y="512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773726" y="8351898"/>
            <a:ext cx="580267" cy="988072"/>
          </a:xfrm>
          <a:custGeom>
            <a:avLst/>
            <a:gdLst/>
            <a:ahLst/>
            <a:cxnLst/>
            <a:rect r="r" b="b" t="t" l="l"/>
            <a:pathLst>
              <a:path h="988072" w="580267">
                <a:moveTo>
                  <a:pt x="0" y="0"/>
                </a:moveTo>
                <a:lnTo>
                  <a:pt x="580268" y="0"/>
                </a:lnTo>
                <a:lnTo>
                  <a:pt x="580268" y="988072"/>
                </a:lnTo>
                <a:lnTo>
                  <a:pt x="0" y="988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713760" y="475318"/>
            <a:ext cx="8430240" cy="1101367"/>
            <a:chOff x="0" y="0"/>
            <a:chExt cx="11240320" cy="1468489"/>
          </a:xfrm>
        </p:grpSpPr>
        <p:sp>
          <p:nvSpPr>
            <p:cNvPr name="Freeform 5" id="5"/>
            <p:cNvSpPr/>
            <p:nvPr/>
          </p:nvSpPr>
          <p:spPr>
            <a:xfrm flipH="false" flipV="false" rot="0">
              <a:off x="0" y="0"/>
              <a:ext cx="8592226" cy="1468489"/>
            </a:xfrm>
            <a:custGeom>
              <a:avLst/>
              <a:gdLst/>
              <a:ahLst/>
              <a:cxnLst/>
              <a:rect r="r" b="b" t="t" l="l"/>
              <a:pathLst>
                <a:path h="1468489" w="8592226">
                  <a:moveTo>
                    <a:pt x="0" y="0"/>
                  </a:moveTo>
                  <a:lnTo>
                    <a:pt x="8592226" y="0"/>
                  </a:lnTo>
                  <a:lnTo>
                    <a:pt x="8592226" y="1468489"/>
                  </a:lnTo>
                  <a:lnTo>
                    <a:pt x="0" y="14684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09423" y="505871"/>
              <a:ext cx="10830897" cy="635000"/>
            </a:xfrm>
            <a:prstGeom prst="rect">
              <a:avLst/>
            </a:prstGeom>
          </p:spPr>
          <p:txBody>
            <a:bodyPr anchor="t" rtlCol="false" tIns="0" lIns="0" bIns="0" rIns="0">
              <a:spAutoFit/>
            </a:bodyPr>
            <a:lstStyle/>
            <a:p>
              <a:pPr algn="just" marL="0" indent="0" lvl="0">
                <a:lnSpc>
                  <a:spcPts val="3771"/>
                </a:lnSpc>
                <a:spcBef>
                  <a:spcPct val="0"/>
                </a:spcBef>
              </a:pPr>
              <a:r>
                <a:rPr lang="en-US" sz="3142">
                  <a:solidFill>
                    <a:srgbClr val="000000"/>
                  </a:solidFill>
                  <a:latin typeface="Press Start 2P"/>
                  <a:ea typeface="Press Start 2P"/>
                  <a:cs typeface="Press Start 2P"/>
                  <a:sym typeface="Press Start 2P"/>
                </a:rPr>
                <a:t>    OUTPUT</a:t>
              </a:r>
            </a:p>
          </p:txBody>
        </p:sp>
      </p:grpSp>
      <p:sp>
        <p:nvSpPr>
          <p:cNvPr name="Freeform 7" id="7"/>
          <p:cNvSpPr/>
          <p:nvPr/>
        </p:nvSpPr>
        <p:spPr>
          <a:xfrm flipH="false" flipV="false" rot="0">
            <a:off x="4792915" y="2220088"/>
            <a:ext cx="8970349" cy="6131810"/>
          </a:xfrm>
          <a:custGeom>
            <a:avLst/>
            <a:gdLst/>
            <a:ahLst/>
            <a:cxnLst/>
            <a:rect r="r" b="b" t="t" l="l"/>
            <a:pathLst>
              <a:path h="6131810" w="8970349">
                <a:moveTo>
                  <a:pt x="0" y="0"/>
                </a:moveTo>
                <a:lnTo>
                  <a:pt x="8970348" y="0"/>
                </a:lnTo>
                <a:lnTo>
                  <a:pt x="8970348" y="6131810"/>
                </a:lnTo>
                <a:lnTo>
                  <a:pt x="0" y="6131810"/>
                </a:lnTo>
                <a:lnTo>
                  <a:pt x="0" y="0"/>
                </a:lnTo>
                <a:close/>
              </a:path>
            </a:pathLst>
          </a:custGeom>
          <a:blipFill>
            <a:blip r:embed="rId8"/>
            <a:stretch>
              <a:fillRect l="0" t="0" r="-78591"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9701643" y="2589666"/>
          <a:ext cx="7277100" cy="5107668"/>
        </p:xfrm>
        <a:graphic>
          <a:graphicData uri="http://schemas.openxmlformats.org/drawingml/2006/table">
            <a:tbl>
              <a:tblPr/>
              <a:tblGrid>
                <a:gridCol w="1033614"/>
                <a:gridCol w="6243486"/>
              </a:tblGrid>
              <a:tr h="2062380">
                <a:tc>
                  <a:txBody>
                    <a:bodyPr anchor="t" rtlCol="false"/>
                    <a:lstStyle/>
                    <a:p>
                      <a:pPr algn="ctr">
                        <a:lnSpc>
                          <a:spcPts val="3919"/>
                        </a:lnSpc>
                        <a:defRPr/>
                      </a:pPr>
                      <a:endParaRPr lang="en-US" sz="1100"/>
                    </a:p>
                  </a:txBody>
                  <a:tcPr marL="190500" marR="190500" marT="190500" marB="190500" anchor="ctr">
                    <a:lnL cmpd="sng" algn="ctr" cap="flat" w="9525">
                      <a:solidFill>
                        <a:srgbClr val="11111B"/>
                      </a:solidFill>
                      <a:prstDash val="solid"/>
                      <a:round/>
                      <a:headEnd type="none" w="med" len="med"/>
                      <a:tailEnd type="none" w="med" len="med"/>
                    </a:lnL>
                    <a:lnR cmpd="sng" algn="ctr" cap="flat" w="9525">
                      <a:solidFill>
                        <a:srgbClr val="11111B"/>
                      </a:solidFill>
                      <a:prstDash val="solid"/>
                      <a:round/>
                      <a:headEnd type="none" w="med" len="med"/>
                      <a:tailEnd type="none" w="med" len="med"/>
                    </a:lnR>
                    <a:lnT cmpd="sng" algn="ctr" cap="flat" w="9525">
                      <a:solidFill>
                        <a:srgbClr val="11111B"/>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3779"/>
                        </a:lnSpc>
                        <a:defRPr/>
                      </a:pPr>
                      <a:r>
                        <a:rPr lang="en-US" sz="2699">
                          <a:solidFill>
                            <a:srgbClr val="FFFFFF"/>
                          </a:solidFill>
                          <a:latin typeface="Telegraf"/>
                          <a:ea typeface="Telegraf"/>
                          <a:cs typeface="Telegraf"/>
                          <a:sym typeface="Telegraf"/>
                        </a:rPr>
                        <a:t>By Extending Thread Class</a:t>
                      </a:r>
                      <a:endParaRPr lang="en-US" sz="1100"/>
                    </a:p>
                    <a:p>
                      <a:pPr algn="l">
                        <a:lnSpc>
                          <a:spcPts val="3779"/>
                        </a:lnSpc>
                      </a:pPr>
                    </a:p>
                  </a:txBody>
                  <a:tcPr marL="190500" marR="190500" marT="190500" marB="190500" anchor="ctr">
                    <a:lnL cmpd="sng" algn="ctr" cap="flat" w="9525">
                      <a:solidFill>
                        <a:srgbClr val="11111B"/>
                      </a:solidFill>
                      <a:prstDash val="solid"/>
                      <a:round/>
                      <a:headEnd type="none" w="med" len="med"/>
                      <a:tailEnd type="none" w="med" len="med"/>
                    </a:lnL>
                    <a:lnR cmpd="sng" algn="ctr" cap="flat" w="9525">
                      <a:solidFill>
                        <a:srgbClr val="11111B"/>
                      </a:solidFill>
                      <a:prstDash val="solid"/>
                      <a:round/>
                      <a:headEnd type="none" w="med" len="med"/>
                      <a:tailEnd type="none" w="med" len="med"/>
                    </a:lnR>
                    <a:lnT cmpd="sng" algn="ctr" cap="flat" w="9525">
                      <a:solidFill>
                        <a:srgbClr val="11111B"/>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2062380">
                <a:tc>
                  <a:txBody>
                    <a:bodyPr anchor="t" rtlCol="false"/>
                    <a:lstStyle/>
                    <a:p>
                      <a:pPr algn="ctr">
                        <a:lnSpc>
                          <a:spcPts val="3919"/>
                        </a:lnSpc>
                        <a:defRPr/>
                      </a:pPr>
                      <a:endParaRPr lang="en-US" sz="1100"/>
                    </a:p>
                  </a:txBody>
                  <a:tcPr marL="190500" marR="190500" marT="190500" marB="190500" anchor="ctr">
                    <a:lnL cmpd="sng" algn="ctr" cap="flat" w="9525">
                      <a:solidFill>
                        <a:srgbClr val="11111B"/>
                      </a:solidFill>
                      <a:prstDash val="solid"/>
                      <a:round/>
                      <a:headEnd type="none" w="med" len="med"/>
                      <a:tailEnd type="none" w="med" len="med"/>
                    </a:lnL>
                    <a:lnR cmpd="sng" algn="ctr" cap="flat" w="9525">
                      <a:solidFill>
                        <a:srgbClr val="11111B"/>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3639"/>
                        </a:lnSpc>
                        <a:defRPr/>
                      </a:pPr>
                      <a:r>
                        <a:rPr lang="en-US" sz="2599">
                          <a:solidFill>
                            <a:srgbClr val="FFFFFF"/>
                          </a:solidFill>
                          <a:latin typeface="Telegraf"/>
                          <a:ea typeface="Telegraf"/>
                          <a:cs typeface="Telegraf"/>
                          <a:sym typeface="Telegraf"/>
                        </a:rPr>
                        <a:t>By Implementing Run</a:t>
                      </a:r>
                      <a:r>
                        <a:rPr lang="en-US" sz="2599">
                          <a:solidFill>
                            <a:srgbClr val="FFFFFF"/>
                          </a:solidFill>
                          <a:latin typeface="Telegraf"/>
                          <a:ea typeface="Telegraf"/>
                          <a:cs typeface="Telegraf"/>
                          <a:sym typeface="Telegraf"/>
                        </a:rPr>
                        <a:t>nable Interface</a:t>
                      </a:r>
                      <a:endParaRPr lang="en-US" sz="1100"/>
                    </a:p>
                    <a:p>
                      <a:pPr algn="l">
                        <a:lnSpc>
                          <a:spcPts val="3639"/>
                        </a:lnSpc>
                      </a:pPr>
                    </a:p>
                  </a:txBody>
                  <a:tcPr marL="190500" marR="190500" marT="190500" marB="190500" anchor="ctr">
                    <a:lnL cmpd="sng" algn="ctr" cap="flat" w="9525">
                      <a:solidFill>
                        <a:srgbClr val="11111B"/>
                      </a:solidFill>
                      <a:prstDash val="solid"/>
                      <a:round/>
                      <a:headEnd type="none" w="med" len="med"/>
                      <a:tailEnd type="none" w="med" len="med"/>
                    </a:lnL>
                    <a:lnR cmpd="sng" algn="ctr" cap="flat" w="9525">
                      <a:solidFill>
                        <a:srgbClr val="11111B"/>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982908">
                <a:tc>
                  <a:txBody>
                    <a:bodyPr anchor="t" rtlCol="false"/>
                    <a:lstStyle/>
                    <a:p>
                      <a:pPr algn="ctr">
                        <a:lnSpc>
                          <a:spcPts val="3919"/>
                        </a:lnSpc>
                        <a:defRPr/>
                      </a:pPr>
                      <a:endParaRPr lang="en-US" sz="1100"/>
                    </a:p>
                  </a:txBody>
                  <a:tcPr marL="190500" marR="190500" marT="190500" marB="190500" anchor="ctr">
                    <a:lnL cmpd="sng" algn="ctr" cap="flat" w="9525">
                      <a:solidFill>
                        <a:srgbClr val="11111B"/>
                      </a:solidFill>
                      <a:prstDash val="solid"/>
                      <a:round/>
                      <a:headEnd type="none" w="med" len="med"/>
                      <a:tailEnd type="none" w="med" len="med"/>
                    </a:lnL>
                    <a:lnR cmpd="sng" algn="ctr" cap="flat" w="9525">
                      <a:solidFill>
                        <a:srgbClr val="11111B"/>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11111B"/>
                      </a:solidFill>
                      <a:prstDash val="solid"/>
                      <a:round/>
                      <a:headEnd type="none" w="med" len="med"/>
                      <a:tailEnd type="none" w="med" len="med"/>
                    </a:lnB>
                  </a:tcPr>
                </a:tc>
                <a:tc>
                  <a:txBody>
                    <a:bodyPr anchor="t" rtlCol="false"/>
                    <a:lstStyle/>
                    <a:p>
                      <a:pPr algn="l">
                        <a:lnSpc>
                          <a:spcPts val="3359"/>
                        </a:lnSpc>
                        <a:defRPr/>
                      </a:pPr>
                      <a:endParaRPr lang="en-US" sz="1100"/>
                    </a:p>
                  </a:txBody>
                  <a:tcPr marL="190500" marR="190500" marT="190500" marB="190500" anchor="ctr">
                    <a:lnL cmpd="sng" algn="ctr" cap="flat" w="9525">
                      <a:solidFill>
                        <a:srgbClr val="11111B"/>
                      </a:solidFill>
                      <a:prstDash val="solid"/>
                      <a:round/>
                      <a:headEnd type="none" w="med" len="med"/>
                      <a:tailEnd type="none" w="med" len="med"/>
                    </a:lnL>
                    <a:lnR cmpd="sng" algn="ctr" cap="flat" w="9525">
                      <a:solidFill>
                        <a:srgbClr val="11111B"/>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11111B"/>
                      </a:solidFill>
                      <a:prstDash val="solid"/>
                      <a:round/>
                      <a:headEnd type="none" w="med" len="med"/>
                      <a:tailEnd type="none" w="med" len="med"/>
                    </a:lnB>
                  </a:tcPr>
                </a:tc>
              </a:tr>
            </a:tbl>
          </a:graphicData>
        </a:graphic>
      </p:graphicFrame>
      <p:sp>
        <p:nvSpPr>
          <p:cNvPr name="Freeform 3" id="3"/>
          <p:cNvSpPr/>
          <p:nvPr/>
        </p:nvSpPr>
        <p:spPr>
          <a:xfrm flipH="false" flipV="false" rot="0">
            <a:off x="10014214" y="3511881"/>
            <a:ext cx="280527" cy="265799"/>
          </a:xfrm>
          <a:custGeom>
            <a:avLst/>
            <a:gdLst/>
            <a:ahLst/>
            <a:cxnLst/>
            <a:rect r="r" b="b" t="t" l="l"/>
            <a:pathLst>
              <a:path h="265799" w="280527">
                <a:moveTo>
                  <a:pt x="0" y="0"/>
                </a:moveTo>
                <a:lnTo>
                  <a:pt x="280527" y="0"/>
                </a:lnTo>
                <a:lnTo>
                  <a:pt x="280527" y="265799"/>
                </a:lnTo>
                <a:lnTo>
                  <a:pt x="0" y="265799"/>
                </a:lnTo>
                <a:lnTo>
                  <a:pt x="0" y="0"/>
                </a:lnTo>
                <a:close/>
              </a:path>
            </a:pathLst>
          </a:custGeom>
          <a:blipFill>
            <a:blip r:embed="rId2"/>
            <a:stretch>
              <a:fillRect l="0" t="0" r="0" b="0"/>
            </a:stretch>
          </a:blipFill>
        </p:spPr>
      </p:sp>
      <p:sp>
        <p:nvSpPr>
          <p:cNvPr name="Freeform 4" id="4"/>
          <p:cNvSpPr/>
          <p:nvPr/>
        </p:nvSpPr>
        <p:spPr>
          <a:xfrm flipH="false" flipV="false" rot="0">
            <a:off x="10014214" y="5549330"/>
            <a:ext cx="280527" cy="265799"/>
          </a:xfrm>
          <a:custGeom>
            <a:avLst/>
            <a:gdLst/>
            <a:ahLst/>
            <a:cxnLst/>
            <a:rect r="r" b="b" t="t" l="l"/>
            <a:pathLst>
              <a:path h="265799" w="280527">
                <a:moveTo>
                  <a:pt x="0" y="0"/>
                </a:moveTo>
                <a:lnTo>
                  <a:pt x="280527" y="0"/>
                </a:lnTo>
                <a:lnTo>
                  <a:pt x="280527" y="265799"/>
                </a:lnTo>
                <a:lnTo>
                  <a:pt x="0" y="265799"/>
                </a:lnTo>
                <a:lnTo>
                  <a:pt x="0" y="0"/>
                </a:lnTo>
                <a:close/>
              </a:path>
            </a:pathLst>
          </a:custGeom>
          <a:blipFill>
            <a:blip r:embed="rId2"/>
            <a:stretch>
              <a:fillRect l="0" t="0" r="0" b="0"/>
            </a:stretch>
          </a:blipFill>
        </p:spPr>
      </p:sp>
      <p:sp>
        <p:nvSpPr>
          <p:cNvPr name="TextBox 5" id="5"/>
          <p:cNvSpPr txBox="true"/>
          <p:nvPr/>
        </p:nvSpPr>
        <p:spPr>
          <a:xfrm rot="0">
            <a:off x="1534711" y="2363787"/>
            <a:ext cx="6269159" cy="5616575"/>
          </a:xfrm>
          <a:prstGeom prst="rect">
            <a:avLst/>
          </a:prstGeom>
        </p:spPr>
        <p:txBody>
          <a:bodyPr anchor="t" rtlCol="false" tIns="0" lIns="0" bIns="0" rIns="0">
            <a:spAutoFit/>
          </a:bodyPr>
          <a:lstStyle/>
          <a:p>
            <a:pPr algn="l">
              <a:lnSpc>
                <a:spcPts val="8800"/>
              </a:lnSpc>
            </a:pPr>
            <a:r>
              <a:rPr lang="en-US" sz="8000">
                <a:solidFill>
                  <a:srgbClr val="FFFFFF"/>
                </a:solidFill>
                <a:latin typeface="Play"/>
                <a:ea typeface="Play"/>
                <a:cs typeface="Play"/>
                <a:sym typeface="Play"/>
              </a:rPr>
              <a:t>How to create a thread in Java</a:t>
            </a:r>
          </a:p>
          <a:p>
            <a:pPr algn="l">
              <a:lnSpc>
                <a:spcPts val="880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sp>
        <p:nvSpPr>
          <p:cNvPr name="Freeform 2" id="2"/>
          <p:cNvSpPr/>
          <p:nvPr/>
        </p:nvSpPr>
        <p:spPr>
          <a:xfrm flipH="false" flipV="false" rot="0">
            <a:off x="-1839083" y="1299375"/>
            <a:ext cx="24354668" cy="11751127"/>
          </a:xfrm>
          <a:custGeom>
            <a:avLst/>
            <a:gdLst/>
            <a:ahLst/>
            <a:cxnLst/>
            <a:rect r="r" b="b" t="t" l="l"/>
            <a:pathLst>
              <a:path h="11751127" w="24354668">
                <a:moveTo>
                  <a:pt x="0" y="0"/>
                </a:moveTo>
                <a:lnTo>
                  <a:pt x="24354668" y="0"/>
                </a:lnTo>
                <a:lnTo>
                  <a:pt x="24354668" y="11751127"/>
                </a:lnTo>
                <a:lnTo>
                  <a:pt x="0" y="11751127"/>
                </a:lnTo>
                <a:lnTo>
                  <a:pt x="0" y="0"/>
                </a:lnTo>
                <a:close/>
              </a:path>
            </a:pathLst>
          </a:custGeom>
          <a:blipFill>
            <a:blip r:embed="rId2">
              <a:alphaModFix amt="19999"/>
            </a:blip>
            <a:stretch>
              <a:fillRect l="0" t="0" r="0" b="0"/>
            </a:stretch>
          </a:blipFill>
        </p:spPr>
      </p:sp>
      <p:sp>
        <p:nvSpPr>
          <p:cNvPr name="TextBox 3" id="3"/>
          <p:cNvSpPr txBox="true"/>
          <p:nvPr/>
        </p:nvSpPr>
        <p:spPr>
          <a:xfrm rot="0">
            <a:off x="1028700" y="1657350"/>
            <a:ext cx="6732128" cy="1158875"/>
          </a:xfrm>
          <a:prstGeom prst="rect">
            <a:avLst/>
          </a:prstGeom>
        </p:spPr>
        <p:txBody>
          <a:bodyPr anchor="t" rtlCol="false" tIns="0" lIns="0" bIns="0" rIns="0">
            <a:spAutoFit/>
          </a:bodyPr>
          <a:lstStyle/>
          <a:p>
            <a:pPr algn="l">
              <a:lnSpc>
                <a:spcPts val="8800"/>
              </a:lnSpc>
            </a:pPr>
            <a:r>
              <a:rPr lang="en-US" sz="8000">
                <a:solidFill>
                  <a:srgbClr val="FFFFFF"/>
                </a:solidFill>
                <a:latin typeface="Play"/>
                <a:ea typeface="Play"/>
                <a:cs typeface="Play"/>
                <a:sym typeface="Play"/>
              </a:rPr>
              <a:t>Thread Class</a:t>
            </a:r>
          </a:p>
        </p:txBody>
      </p:sp>
      <p:sp>
        <p:nvSpPr>
          <p:cNvPr name="Freeform 4" id="4"/>
          <p:cNvSpPr/>
          <p:nvPr/>
        </p:nvSpPr>
        <p:spPr>
          <a:xfrm flipH="false" flipV="false" rot="0">
            <a:off x="8581259" y="-2335773"/>
            <a:ext cx="5706711" cy="5078973"/>
          </a:xfrm>
          <a:custGeom>
            <a:avLst/>
            <a:gdLst/>
            <a:ahLst/>
            <a:cxnLst/>
            <a:rect r="r" b="b" t="t" l="l"/>
            <a:pathLst>
              <a:path h="5078973" w="5706711">
                <a:moveTo>
                  <a:pt x="0" y="0"/>
                </a:moveTo>
                <a:lnTo>
                  <a:pt x="5706711" y="0"/>
                </a:lnTo>
                <a:lnTo>
                  <a:pt x="5706711" y="5078973"/>
                </a:lnTo>
                <a:lnTo>
                  <a:pt x="0" y="5078973"/>
                </a:lnTo>
                <a:lnTo>
                  <a:pt x="0" y="0"/>
                </a:lnTo>
                <a:close/>
              </a:path>
            </a:pathLst>
          </a:custGeom>
          <a:blipFill>
            <a:blip r:embed="rId3"/>
            <a:stretch>
              <a:fillRect l="0" t="0" r="0" b="0"/>
            </a:stretch>
          </a:blipFill>
        </p:spPr>
      </p:sp>
      <p:sp>
        <p:nvSpPr>
          <p:cNvPr name="Freeform 5" id="5"/>
          <p:cNvSpPr/>
          <p:nvPr/>
        </p:nvSpPr>
        <p:spPr>
          <a:xfrm flipH="false" flipV="false" rot="0">
            <a:off x="1601937" y="7681603"/>
            <a:ext cx="5214911" cy="4941128"/>
          </a:xfrm>
          <a:custGeom>
            <a:avLst/>
            <a:gdLst/>
            <a:ahLst/>
            <a:cxnLst/>
            <a:rect r="r" b="b" t="t" l="l"/>
            <a:pathLst>
              <a:path h="4941128" w="5214911">
                <a:moveTo>
                  <a:pt x="0" y="0"/>
                </a:moveTo>
                <a:lnTo>
                  <a:pt x="5214911" y="0"/>
                </a:lnTo>
                <a:lnTo>
                  <a:pt x="5214911" y="4941128"/>
                </a:lnTo>
                <a:lnTo>
                  <a:pt x="0" y="4941128"/>
                </a:lnTo>
                <a:lnTo>
                  <a:pt x="0" y="0"/>
                </a:lnTo>
                <a:close/>
              </a:path>
            </a:pathLst>
          </a:custGeom>
          <a:blipFill>
            <a:blip r:embed="rId4"/>
            <a:stretch>
              <a:fillRect l="0" t="0" r="0" b="0"/>
            </a:stretch>
          </a:blipFill>
        </p:spPr>
      </p:sp>
      <p:sp>
        <p:nvSpPr>
          <p:cNvPr name="TextBox 6" id="6"/>
          <p:cNvSpPr txBox="true"/>
          <p:nvPr/>
        </p:nvSpPr>
        <p:spPr>
          <a:xfrm rot="0">
            <a:off x="6816848" y="3255963"/>
            <a:ext cx="10442452" cy="4442614"/>
          </a:xfrm>
          <a:prstGeom prst="rect">
            <a:avLst/>
          </a:prstGeom>
        </p:spPr>
        <p:txBody>
          <a:bodyPr anchor="t" rtlCol="false" tIns="0" lIns="0" bIns="0" rIns="0">
            <a:spAutoFit/>
          </a:bodyPr>
          <a:lstStyle/>
          <a:p>
            <a:pPr algn="just" marL="777238" indent="-388619" lvl="1">
              <a:lnSpc>
                <a:spcPts val="5039"/>
              </a:lnSpc>
              <a:buFont typeface="Arial"/>
              <a:buChar char="•"/>
            </a:pPr>
            <a:r>
              <a:rPr lang="en-US" sz="3599">
                <a:solidFill>
                  <a:srgbClr val="FFFFFF"/>
                </a:solidFill>
                <a:latin typeface="Canva Sans"/>
                <a:ea typeface="Canva Sans"/>
                <a:cs typeface="Canva Sans"/>
                <a:sym typeface="Canva Sans"/>
              </a:rPr>
              <a:t>The simplest way to create a thread in Java is </a:t>
            </a:r>
            <a:r>
              <a:rPr lang="en-US" b="true" sz="3599">
                <a:solidFill>
                  <a:srgbClr val="FFFFFF"/>
                </a:solidFill>
                <a:latin typeface="Canva Sans Bold"/>
                <a:ea typeface="Canva Sans Bold"/>
                <a:cs typeface="Canva Sans Bold"/>
                <a:sym typeface="Canva Sans Bold"/>
              </a:rPr>
              <a:t>by extending the Thread class and overriding its run() method. </a:t>
            </a:r>
          </a:p>
          <a:p>
            <a:pPr algn="just" marL="777238" indent="-388619" lvl="1">
              <a:lnSpc>
                <a:spcPts val="5039"/>
              </a:lnSpc>
              <a:buFont typeface="Arial"/>
              <a:buChar char="•"/>
            </a:pPr>
            <a:r>
              <a:rPr lang="en-US" sz="3599">
                <a:solidFill>
                  <a:srgbClr val="FFFFFF"/>
                </a:solidFill>
                <a:latin typeface="Canva Sans"/>
                <a:ea typeface="Canva Sans"/>
                <a:cs typeface="Canva Sans"/>
                <a:sym typeface="Canva Sans"/>
              </a:rPr>
              <a:t>Thread class provide constructors and methods to create and perform operations on a thread. Thread class extends Object class and implements Runnable interface.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sp>
        <p:nvSpPr>
          <p:cNvPr name="Freeform 2" id="2"/>
          <p:cNvSpPr/>
          <p:nvPr/>
        </p:nvSpPr>
        <p:spPr>
          <a:xfrm flipH="false" flipV="false" rot="0">
            <a:off x="1224018" y="3969775"/>
            <a:ext cx="280527" cy="265799"/>
          </a:xfrm>
          <a:custGeom>
            <a:avLst/>
            <a:gdLst/>
            <a:ahLst/>
            <a:cxnLst/>
            <a:rect r="r" b="b" t="t" l="l"/>
            <a:pathLst>
              <a:path h="265799" w="280527">
                <a:moveTo>
                  <a:pt x="0" y="0"/>
                </a:moveTo>
                <a:lnTo>
                  <a:pt x="280526" y="0"/>
                </a:lnTo>
                <a:lnTo>
                  <a:pt x="280526" y="265799"/>
                </a:lnTo>
                <a:lnTo>
                  <a:pt x="0" y="265799"/>
                </a:lnTo>
                <a:lnTo>
                  <a:pt x="0" y="0"/>
                </a:lnTo>
                <a:close/>
              </a:path>
            </a:pathLst>
          </a:custGeom>
          <a:blipFill>
            <a:blip r:embed="rId2"/>
            <a:stretch>
              <a:fillRect l="0" t="0" r="0" b="0"/>
            </a:stretch>
          </a:blipFill>
        </p:spPr>
      </p:sp>
      <p:sp>
        <p:nvSpPr>
          <p:cNvPr name="Freeform 3" id="3"/>
          <p:cNvSpPr/>
          <p:nvPr/>
        </p:nvSpPr>
        <p:spPr>
          <a:xfrm flipH="false" flipV="false" rot="0">
            <a:off x="6686144" y="3969775"/>
            <a:ext cx="280527" cy="265799"/>
          </a:xfrm>
          <a:custGeom>
            <a:avLst/>
            <a:gdLst/>
            <a:ahLst/>
            <a:cxnLst/>
            <a:rect r="r" b="b" t="t" l="l"/>
            <a:pathLst>
              <a:path h="265799" w="280527">
                <a:moveTo>
                  <a:pt x="0" y="0"/>
                </a:moveTo>
                <a:lnTo>
                  <a:pt x="280527" y="0"/>
                </a:lnTo>
                <a:lnTo>
                  <a:pt x="280527" y="265799"/>
                </a:lnTo>
                <a:lnTo>
                  <a:pt x="0" y="265799"/>
                </a:lnTo>
                <a:lnTo>
                  <a:pt x="0" y="0"/>
                </a:lnTo>
                <a:close/>
              </a:path>
            </a:pathLst>
          </a:custGeom>
          <a:blipFill>
            <a:blip r:embed="rId2"/>
            <a:stretch>
              <a:fillRect l="0" t="0" r="0" b="0"/>
            </a:stretch>
          </a:blipFill>
        </p:spPr>
      </p:sp>
      <p:sp>
        <p:nvSpPr>
          <p:cNvPr name="Freeform 4" id="4"/>
          <p:cNvSpPr/>
          <p:nvPr/>
        </p:nvSpPr>
        <p:spPr>
          <a:xfrm flipH="false" flipV="false" rot="0">
            <a:off x="12173555" y="3969775"/>
            <a:ext cx="280527" cy="265799"/>
          </a:xfrm>
          <a:custGeom>
            <a:avLst/>
            <a:gdLst/>
            <a:ahLst/>
            <a:cxnLst/>
            <a:rect r="r" b="b" t="t" l="l"/>
            <a:pathLst>
              <a:path h="265799" w="280527">
                <a:moveTo>
                  <a:pt x="0" y="0"/>
                </a:moveTo>
                <a:lnTo>
                  <a:pt x="280526" y="0"/>
                </a:lnTo>
                <a:lnTo>
                  <a:pt x="280526" y="265799"/>
                </a:lnTo>
                <a:lnTo>
                  <a:pt x="0" y="265799"/>
                </a:lnTo>
                <a:lnTo>
                  <a:pt x="0" y="0"/>
                </a:lnTo>
                <a:close/>
              </a:path>
            </a:pathLst>
          </a:custGeom>
          <a:blipFill>
            <a:blip r:embed="rId2"/>
            <a:stretch>
              <a:fillRect l="0" t="0" r="0" b="0"/>
            </a:stretch>
          </a:blipFill>
        </p:spPr>
      </p:sp>
      <p:graphicFrame>
        <p:nvGraphicFramePr>
          <p:cNvPr name="Table 5" id="5"/>
          <p:cNvGraphicFramePr>
            <a:graphicFrameLocks noGrp="true"/>
          </p:cNvGraphicFramePr>
          <p:nvPr/>
        </p:nvGraphicFramePr>
        <p:xfrm>
          <a:off x="1028700" y="4498324"/>
          <a:ext cx="16230600" cy="3865753"/>
        </p:xfrm>
        <a:graphic>
          <a:graphicData uri="http://schemas.openxmlformats.org/drawingml/2006/table">
            <a:tbl>
              <a:tblPr/>
              <a:tblGrid>
                <a:gridCol w="5410200"/>
                <a:gridCol w="5410200"/>
                <a:gridCol w="5410200"/>
              </a:tblGrid>
              <a:tr h="1623031">
                <a:tc>
                  <a:txBody>
                    <a:bodyPr anchor="t" rtlCol="false"/>
                    <a:lstStyle/>
                    <a:p>
                      <a:pPr algn="ctr">
                        <a:lnSpc>
                          <a:spcPts val="4199"/>
                        </a:lnSpc>
                        <a:defRPr/>
                      </a:pPr>
                      <a:r>
                        <a:rPr lang="en-US" sz="2999">
                          <a:solidFill>
                            <a:srgbClr val="FFFFFF"/>
                          </a:solidFill>
                          <a:latin typeface="Telegraf"/>
                          <a:ea typeface="Telegraf"/>
                          <a:cs typeface="Telegraf"/>
                          <a:sym typeface="Telegraf"/>
                        </a:rPr>
                        <a:t>Thread()</a:t>
                      </a:r>
                      <a:endParaRPr lang="en-US" sz="1100"/>
                    </a:p>
                    <a:p>
                      <a:pPr algn="ctr">
                        <a:lnSpc>
                          <a:spcPts val="4199"/>
                        </a:lnSpc>
                      </a:pPr>
                    </a:p>
                  </a:txBody>
                  <a:tcPr marL="190500" marR="190500" marT="190500" marB="190500" anchor="b">
                    <a:lnL cmpd="sng" algn="ctr" cap="flat" w="9525">
                      <a:solidFill>
                        <a:srgbClr val="11111B"/>
                      </a:solidFill>
                      <a:prstDash val="solid"/>
                      <a:round/>
                      <a:headEnd type="none" w="med" len="med"/>
                      <a:tailEnd type="none" w="med" len="med"/>
                    </a:lnL>
                    <a:lnR cmpd="sng" algn="ctr" cap="flat" w="9525">
                      <a:solidFill>
                        <a:srgbClr val="11111B"/>
                      </a:solidFill>
                      <a:prstDash val="solid"/>
                      <a:round/>
                      <a:headEnd type="none" w="med" len="med"/>
                      <a:tailEnd type="none" w="med" len="med"/>
                    </a:lnR>
                    <a:lnT cmpd="sng" algn="ctr" cap="flat" w="9525">
                      <a:solidFill>
                        <a:srgbClr val="11111B"/>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4199"/>
                        </a:lnSpc>
                        <a:defRPr/>
                      </a:pPr>
                      <a:r>
                        <a:rPr lang="en-US" sz="2999">
                          <a:solidFill>
                            <a:srgbClr val="FFFFFF"/>
                          </a:solidFill>
                          <a:latin typeface="Telegraf"/>
                          <a:ea typeface="Telegraf"/>
                          <a:cs typeface="Telegraf"/>
                          <a:sym typeface="Telegraf"/>
                        </a:rPr>
                        <a:t>Thread(String n</a:t>
                      </a:r>
                      <a:r>
                        <a:rPr lang="en-US" sz="2999">
                          <a:solidFill>
                            <a:srgbClr val="FFFFFF"/>
                          </a:solidFill>
                          <a:latin typeface="Telegraf"/>
                          <a:ea typeface="Telegraf"/>
                          <a:cs typeface="Telegraf"/>
                          <a:sym typeface="Telegraf"/>
                        </a:rPr>
                        <a:t>ame)</a:t>
                      </a:r>
                      <a:endParaRPr lang="en-US" sz="1100"/>
                    </a:p>
                    <a:p>
                      <a:pPr algn="ctr">
                        <a:lnSpc>
                          <a:spcPts val="4199"/>
                        </a:lnSpc>
                      </a:pPr>
                    </a:p>
                  </a:txBody>
                  <a:tcPr marL="190500" marR="190500" marT="190500" marB="190500" anchor="b">
                    <a:lnL cmpd="sng" algn="ctr" cap="flat" w="9525">
                      <a:solidFill>
                        <a:srgbClr val="11111B"/>
                      </a:solidFill>
                      <a:prstDash val="solid"/>
                      <a:round/>
                      <a:headEnd type="none" w="med" len="med"/>
                      <a:tailEnd type="none" w="med" len="med"/>
                    </a:lnL>
                    <a:lnR cmpd="sng" algn="ctr" cap="flat" w="9525">
                      <a:solidFill>
                        <a:srgbClr val="11111B"/>
                      </a:solidFill>
                      <a:prstDash val="solid"/>
                      <a:round/>
                      <a:headEnd type="none" w="med" len="med"/>
                      <a:tailEnd type="none" w="med" len="med"/>
                    </a:lnR>
                    <a:lnT cmpd="sng" algn="ctr" cap="flat" w="9525">
                      <a:solidFill>
                        <a:srgbClr val="11111B"/>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4199"/>
                        </a:lnSpc>
                        <a:defRPr/>
                      </a:pPr>
                      <a:r>
                        <a:rPr lang="en-US" sz="2999">
                          <a:solidFill>
                            <a:srgbClr val="FFFFFF"/>
                          </a:solidFill>
                          <a:latin typeface="Telegraf"/>
                          <a:ea typeface="Telegraf"/>
                          <a:cs typeface="Telegraf"/>
                          <a:sym typeface="Telegraf"/>
                        </a:rPr>
                        <a:t>Thread(Ru</a:t>
                      </a:r>
                      <a:r>
                        <a:rPr lang="en-US" sz="2999">
                          <a:solidFill>
                            <a:srgbClr val="FFFFFF"/>
                          </a:solidFill>
                          <a:latin typeface="Telegraf"/>
                          <a:ea typeface="Telegraf"/>
                          <a:cs typeface="Telegraf"/>
                          <a:sym typeface="Telegraf"/>
                        </a:rPr>
                        <a:t>nnable r)</a:t>
                      </a:r>
                      <a:endParaRPr lang="en-US" sz="1100"/>
                    </a:p>
                    <a:p>
                      <a:pPr algn="l">
                        <a:lnSpc>
                          <a:spcPts val="4199"/>
                        </a:lnSpc>
                      </a:pPr>
                    </a:p>
                  </a:txBody>
                  <a:tcPr marL="190500" marR="190500" marT="190500" marB="190500" anchor="b">
                    <a:lnL cmpd="sng" algn="ctr" cap="flat" w="9525">
                      <a:solidFill>
                        <a:srgbClr val="11111B"/>
                      </a:solidFill>
                      <a:prstDash val="solid"/>
                      <a:round/>
                      <a:headEnd type="none" w="med" len="med"/>
                      <a:tailEnd type="none" w="med" len="med"/>
                    </a:lnL>
                    <a:lnR cmpd="sng" algn="ctr" cap="flat" w="9525">
                      <a:solidFill>
                        <a:srgbClr val="11111B"/>
                      </a:solidFill>
                      <a:prstDash val="solid"/>
                      <a:round/>
                      <a:headEnd type="none" w="med" len="med"/>
                      <a:tailEnd type="none" w="med" len="med"/>
                    </a:lnR>
                    <a:lnT cmpd="sng" algn="ctr" cap="flat" w="9525">
                      <a:solidFill>
                        <a:srgbClr val="11111B"/>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2242722">
                <a:tc>
                  <a:txBody>
                    <a:bodyPr anchor="t" rtlCol="false"/>
                    <a:lstStyle/>
                    <a:p>
                      <a:pPr algn="l">
                        <a:lnSpc>
                          <a:spcPts val="3359"/>
                        </a:lnSpc>
                        <a:defRPr/>
                      </a:pPr>
                      <a:endParaRPr lang="en-US" sz="1100"/>
                    </a:p>
                  </a:txBody>
                  <a:tcPr marL="190500" marR="190500" marT="190500" marB="190500" anchor="b">
                    <a:lnL cmpd="sng" algn="ctr" cap="flat" w="9525">
                      <a:solidFill>
                        <a:srgbClr val="11111B"/>
                      </a:solidFill>
                      <a:prstDash val="solid"/>
                      <a:round/>
                      <a:headEnd type="none" w="med" len="med"/>
                      <a:tailEnd type="none" w="med" len="med"/>
                    </a:lnL>
                    <a:lnR cmpd="sng" algn="ctr" cap="flat" w="9525">
                      <a:solidFill>
                        <a:srgbClr val="11111B"/>
                      </a:solidFill>
                      <a:prstDash val="solid"/>
                      <a:round/>
                      <a:headEnd type="none" w="med" len="med"/>
                      <a:tailEnd type="none" w="med" len="med"/>
                    </a:lnR>
                    <a:lnT cmpd="sng" algn="ctr" cap="flat" w="9525">
                      <a:solidFill>
                        <a:srgbClr val="11111B"/>
                      </a:solidFill>
                      <a:prstDash val="solid"/>
                      <a:round/>
                      <a:headEnd type="none" w="med" len="med"/>
                      <a:tailEnd type="none" w="med" len="med"/>
                    </a:lnT>
                    <a:lnB cmpd="sng" algn="ctr" cap="flat" w="9525">
                      <a:solidFill>
                        <a:srgbClr val="11111B"/>
                      </a:solidFill>
                      <a:prstDash val="solid"/>
                      <a:round/>
                      <a:headEnd type="none" w="med" len="med"/>
                      <a:tailEnd type="none" w="med" len="med"/>
                    </a:lnB>
                  </a:tcPr>
                </a:tc>
                <a:tc>
                  <a:txBody>
                    <a:bodyPr anchor="t" rtlCol="false"/>
                    <a:lstStyle/>
                    <a:p>
                      <a:pPr algn="l">
                        <a:lnSpc>
                          <a:spcPts val="4199"/>
                        </a:lnSpc>
                        <a:defRPr/>
                      </a:pPr>
                      <a:r>
                        <a:rPr lang="en-US" sz="2999">
                          <a:solidFill>
                            <a:srgbClr val="FFFFFF"/>
                          </a:solidFill>
                          <a:latin typeface="Telegraf"/>
                          <a:ea typeface="Telegraf"/>
                          <a:cs typeface="Telegraf"/>
                          <a:sym typeface="Telegraf"/>
                        </a:rPr>
                        <a:t>Thread(Runnable r, String name)</a:t>
                      </a:r>
                      <a:endParaRPr lang="en-US" sz="1100"/>
                    </a:p>
                    <a:p>
                      <a:pPr algn="l">
                        <a:lnSpc>
                          <a:spcPts val="4199"/>
                        </a:lnSpc>
                      </a:pPr>
                    </a:p>
                  </a:txBody>
                  <a:tcPr marL="190500" marR="190500" marT="190500" marB="190500" anchor="b">
                    <a:lnL cmpd="sng" algn="ctr" cap="flat" w="9525">
                      <a:solidFill>
                        <a:srgbClr val="11111B"/>
                      </a:solidFill>
                      <a:prstDash val="solid"/>
                      <a:round/>
                      <a:headEnd type="none" w="med" len="med"/>
                      <a:tailEnd type="none" w="med" len="med"/>
                    </a:lnL>
                    <a:lnR cmpd="sng" algn="ctr" cap="flat" w="9525">
                      <a:solidFill>
                        <a:srgbClr val="11111B"/>
                      </a:solidFill>
                      <a:prstDash val="solid"/>
                      <a:round/>
                      <a:headEnd type="none" w="med" len="med"/>
                      <a:tailEnd type="none" w="med" len="med"/>
                    </a:lnR>
                    <a:lnT cmpd="sng" algn="ctr" cap="flat" w="9525">
                      <a:solidFill>
                        <a:srgbClr val="11111B"/>
                      </a:solidFill>
                      <a:prstDash val="solid"/>
                      <a:round/>
                      <a:headEnd type="none" w="med" len="med"/>
                      <a:tailEnd type="none" w="med" len="med"/>
                    </a:lnT>
                    <a:lnB cmpd="sng" algn="ctr" cap="flat" w="9525">
                      <a:solidFill>
                        <a:srgbClr val="11111B"/>
                      </a:solidFill>
                      <a:prstDash val="solid"/>
                      <a:round/>
                      <a:headEnd type="none" w="med" len="med"/>
                      <a:tailEnd type="none" w="med" len="med"/>
                    </a:lnB>
                  </a:tcPr>
                </a:tc>
                <a:tc>
                  <a:txBody>
                    <a:bodyPr anchor="t" rtlCol="false"/>
                    <a:lstStyle/>
                    <a:p>
                      <a:pPr algn="l">
                        <a:lnSpc>
                          <a:spcPts val="3359"/>
                        </a:lnSpc>
                        <a:defRPr/>
                      </a:pPr>
                      <a:endParaRPr lang="en-US" sz="1100"/>
                    </a:p>
                  </a:txBody>
                  <a:tcPr marL="190500" marR="190500" marT="190500" marB="190500" anchor="b">
                    <a:lnL cmpd="sng" algn="ctr" cap="flat" w="9525">
                      <a:solidFill>
                        <a:srgbClr val="11111B"/>
                      </a:solidFill>
                      <a:prstDash val="solid"/>
                      <a:round/>
                      <a:headEnd type="none" w="med" len="med"/>
                      <a:tailEnd type="none" w="med" len="med"/>
                    </a:lnL>
                    <a:lnR cmpd="sng" algn="ctr" cap="flat" w="9525">
                      <a:solidFill>
                        <a:srgbClr val="11111B"/>
                      </a:solidFill>
                      <a:prstDash val="solid"/>
                      <a:round/>
                      <a:headEnd type="none" w="med" len="med"/>
                      <a:tailEnd type="none" w="med" len="med"/>
                    </a:lnR>
                    <a:lnT cmpd="sng" algn="ctr" cap="flat" w="9525">
                      <a:solidFill>
                        <a:srgbClr val="11111B"/>
                      </a:solidFill>
                      <a:prstDash val="solid"/>
                      <a:round/>
                      <a:headEnd type="none" w="med" len="med"/>
                      <a:tailEnd type="none" w="med" len="med"/>
                    </a:lnT>
                    <a:lnB cmpd="sng" algn="ctr" cap="flat" w="9525">
                      <a:solidFill>
                        <a:srgbClr val="11111B"/>
                      </a:solidFill>
                      <a:prstDash val="solid"/>
                      <a:round/>
                      <a:headEnd type="none" w="med" len="med"/>
                      <a:tailEnd type="none" w="med" len="med"/>
                    </a:lnB>
                  </a:tcPr>
                </a:tc>
              </a:tr>
            </a:tbl>
          </a:graphicData>
        </a:graphic>
      </p:graphicFrame>
      <p:sp>
        <p:nvSpPr>
          <p:cNvPr name="TextBox 6" id="6"/>
          <p:cNvSpPr txBox="true"/>
          <p:nvPr/>
        </p:nvSpPr>
        <p:spPr>
          <a:xfrm rot="0">
            <a:off x="1028700" y="1085850"/>
            <a:ext cx="16230600" cy="2273300"/>
          </a:xfrm>
          <a:prstGeom prst="rect">
            <a:avLst/>
          </a:prstGeom>
        </p:spPr>
        <p:txBody>
          <a:bodyPr anchor="t" rtlCol="false" tIns="0" lIns="0" bIns="0" rIns="0">
            <a:spAutoFit/>
          </a:bodyPr>
          <a:lstStyle/>
          <a:p>
            <a:pPr algn="l">
              <a:lnSpc>
                <a:spcPts val="8800"/>
              </a:lnSpc>
            </a:pPr>
            <a:r>
              <a:rPr lang="en-US" sz="8000">
                <a:solidFill>
                  <a:srgbClr val="FFFFFF"/>
                </a:solidFill>
                <a:latin typeface="Play"/>
                <a:ea typeface="Play"/>
                <a:cs typeface="Play"/>
                <a:sym typeface="Play"/>
              </a:rPr>
              <a:t>Constructors of</a:t>
            </a:r>
            <a:r>
              <a:rPr lang="en-US" sz="8000">
                <a:solidFill>
                  <a:srgbClr val="FFFFFF"/>
                </a:solidFill>
                <a:latin typeface="Play"/>
                <a:ea typeface="Play"/>
                <a:cs typeface="Play"/>
                <a:sym typeface="Play"/>
              </a:rPr>
              <a:t> Thread Class</a:t>
            </a:r>
          </a:p>
          <a:p>
            <a:pPr algn="l">
              <a:lnSpc>
                <a:spcPts val="8800"/>
              </a:lnSpc>
            </a:pPr>
          </a:p>
        </p:txBody>
      </p:sp>
      <p:sp>
        <p:nvSpPr>
          <p:cNvPr name="Freeform 7" id="7"/>
          <p:cNvSpPr/>
          <p:nvPr/>
        </p:nvSpPr>
        <p:spPr>
          <a:xfrm flipH="false" flipV="false" rot="0">
            <a:off x="5576001" y="6647262"/>
            <a:ext cx="280527" cy="265799"/>
          </a:xfrm>
          <a:custGeom>
            <a:avLst/>
            <a:gdLst/>
            <a:ahLst/>
            <a:cxnLst/>
            <a:rect r="r" b="b" t="t" l="l"/>
            <a:pathLst>
              <a:path h="265799" w="280527">
                <a:moveTo>
                  <a:pt x="0" y="0"/>
                </a:moveTo>
                <a:lnTo>
                  <a:pt x="280527" y="0"/>
                </a:lnTo>
                <a:lnTo>
                  <a:pt x="280527" y="265799"/>
                </a:lnTo>
                <a:lnTo>
                  <a:pt x="0" y="265799"/>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sp>
        <p:nvSpPr>
          <p:cNvPr name="Freeform 2" id="2"/>
          <p:cNvSpPr/>
          <p:nvPr/>
        </p:nvSpPr>
        <p:spPr>
          <a:xfrm flipH="false" flipV="false" rot="0">
            <a:off x="-1839083" y="1299375"/>
            <a:ext cx="24354668" cy="11751127"/>
          </a:xfrm>
          <a:custGeom>
            <a:avLst/>
            <a:gdLst/>
            <a:ahLst/>
            <a:cxnLst/>
            <a:rect r="r" b="b" t="t" l="l"/>
            <a:pathLst>
              <a:path h="11751127" w="24354668">
                <a:moveTo>
                  <a:pt x="0" y="0"/>
                </a:moveTo>
                <a:lnTo>
                  <a:pt x="24354668" y="0"/>
                </a:lnTo>
                <a:lnTo>
                  <a:pt x="24354668" y="11751127"/>
                </a:lnTo>
                <a:lnTo>
                  <a:pt x="0" y="11751127"/>
                </a:lnTo>
                <a:lnTo>
                  <a:pt x="0" y="0"/>
                </a:lnTo>
                <a:close/>
              </a:path>
            </a:pathLst>
          </a:custGeom>
          <a:blipFill>
            <a:blip r:embed="rId2">
              <a:alphaModFix amt="19999"/>
            </a:blip>
            <a:stretch>
              <a:fillRect l="0" t="0" r="0" b="0"/>
            </a:stretch>
          </a:blipFill>
        </p:spPr>
      </p:sp>
      <p:sp>
        <p:nvSpPr>
          <p:cNvPr name="Freeform 3" id="3"/>
          <p:cNvSpPr/>
          <p:nvPr/>
        </p:nvSpPr>
        <p:spPr>
          <a:xfrm flipH="false" flipV="false" rot="0">
            <a:off x="8581259" y="-2335773"/>
            <a:ext cx="5706711" cy="5078973"/>
          </a:xfrm>
          <a:custGeom>
            <a:avLst/>
            <a:gdLst/>
            <a:ahLst/>
            <a:cxnLst/>
            <a:rect r="r" b="b" t="t" l="l"/>
            <a:pathLst>
              <a:path h="5078973" w="5706711">
                <a:moveTo>
                  <a:pt x="0" y="0"/>
                </a:moveTo>
                <a:lnTo>
                  <a:pt x="5706711" y="0"/>
                </a:lnTo>
                <a:lnTo>
                  <a:pt x="5706711" y="5078973"/>
                </a:lnTo>
                <a:lnTo>
                  <a:pt x="0" y="5078973"/>
                </a:lnTo>
                <a:lnTo>
                  <a:pt x="0" y="0"/>
                </a:lnTo>
                <a:close/>
              </a:path>
            </a:pathLst>
          </a:custGeom>
          <a:blipFill>
            <a:blip r:embed="rId3"/>
            <a:stretch>
              <a:fillRect l="0" t="0" r="0" b="0"/>
            </a:stretch>
          </a:blipFill>
        </p:spPr>
      </p:sp>
      <p:sp>
        <p:nvSpPr>
          <p:cNvPr name="Freeform 4" id="4"/>
          <p:cNvSpPr/>
          <p:nvPr/>
        </p:nvSpPr>
        <p:spPr>
          <a:xfrm flipH="false" flipV="false" rot="0">
            <a:off x="1601937" y="7681603"/>
            <a:ext cx="5214911" cy="4941128"/>
          </a:xfrm>
          <a:custGeom>
            <a:avLst/>
            <a:gdLst/>
            <a:ahLst/>
            <a:cxnLst/>
            <a:rect r="r" b="b" t="t" l="l"/>
            <a:pathLst>
              <a:path h="4941128" w="5214911">
                <a:moveTo>
                  <a:pt x="0" y="0"/>
                </a:moveTo>
                <a:lnTo>
                  <a:pt x="5214911" y="0"/>
                </a:lnTo>
                <a:lnTo>
                  <a:pt x="5214911" y="4941128"/>
                </a:lnTo>
                <a:lnTo>
                  <a:pt x="0" y="4941128"/>
                </a:lnTo>
                <a:lnTo>
                  <a:pt x="0" y="0"/>
                </a:lnTo>
                <a:close/>
              </a:path>
            </a:pathLst>
          </a:custGeom>
          <a:blipFill>
            <a:blip r:embed="rId4"/>
            <a:stretch>
              <a:fillRect l="0" t="0" r="0" b="0"/>
            </a:stretch>
          </a:blipFill>
        </p:spPr>
      </p:sp>
      <p:sp>
        <p:nvSpPr>
          <p:cNvPr name="Freeform 5" id="5"/>
          <p:cNvSpPr/>
          <p:nvPr/>
        </p:nvSpPr>
        <p:spPr>
          <a:xfrm flipH="false" flipV="false" rot="0">
            <a:off x="6994386" y="1299375"/>
            <a:ext cx="8880457" cy="7703797"/>
          </a:xfrm>
          <a:custGeom>
            <a:avLst/>
            <a:gdLst/>
            <a:ahLst/>
            <a:cxnLst/>
            <a:rect r="r" b="b" t="t" l="l"/>
            <a:pathLst>
              <a:path h="7703797" w="8880457">
                <a:moveTo>
                  <a:pt x="0" y="0"/>
                </a:moveTo>
                <a:lnTo>
                  <a:pt x="8880457" y="0"/>
                </a:lnTo>
                <a:lnTo>
                  <a:pt x="8880457" y="7703797"/>
                </a:lnTo>
                <a:lnTo>
                  <a:pt x="0" y="7703797"/>
                </a:lnTo>
                <a:lnTo>
                  <a:pt x="0" y="0"/>
                </a:lnTo>
                <a:close/>
              </a:path>
            </a:pathLst>
          </a:custGeom>
          <a:blipFill>
            <a:blip r:embed="rId5"/>
            <a:stretch>
              <a:fillRect l="0" t="0" r="0" b="0"/>
            </a:stretch>
          </a:blipFill>
        </p:spPr>
      </p:sp>
      <p:sp>
        <p:nvSpPr>
          <p:cNvPr name="TextBox 6" id="6"/>
          <p:cNvSpPr txBox="true"/>
          <p:nvPr/>
        </p:nvSpPr>
        <p:spPr>
          <a:xfrm rot="0">
            <a:off x="1028700" y="1657350"/>
            <a:ext cx="6732128" cy="1158875"/>
          </a:xfrm>
          <a:prstGeom prst="rect">
            <a:avLst/>
          </a:prstGeom>
        </p:spPr>
        <p:txBody>
          <a:bodyPr anchor="t" rtlCol="false" tIns="0" lIns="0" bIns="0" rIns="0">
            <a:spAutoFit/>
          </a:bodyPr>
          <a:lstStyle/>
          <a:p>
            <a:pPr algn="l">
              <a:lnSpc>
                <a:spcPts val="8800"/>
              </a:lnSpc>
            </a:pPr>
            <a:r>
              <a:rPr lang="en-US" sz="8000">
                <a:solidFill>
                  <a:srgbClr val="FFFFFF"/>
                </a:solidFill>
                <a:latin typeface="Play"/>
                <a:ea typeface="Play"/>
                <a:cs typeface="Play"/>
                <a:sym typeface="Play"/>
              </a:rPr>
              <a:t>Usage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8F9FD"/>
        </a:solidFill>
      </p:bgPr>
    </p:bg>
    <p:spTree>
      <p:nvGrpSpPr>
        <p:cNvPr id="1" name=""/>
        <p:cNvGrpSpPr/>
        <p:nvPr/>
      </p:nvGrpSpPr>
      <p:grpSpPr>
        <a:xfrm>
          <a:off x="0" y="0"/>
          <a:ext cx="0" cy="0"/>
          <a:chOff x="0" y="0"/>
          <a:chExt cx="0" cy="0"/>
        </a:xfrm>
      </p:grpSpPr>
      <p:sp>
        <p:nvSpPr>
          <p:cNvPr name="Freeform 2" id="2"/>
          <p:cNvSpPr/>
          <p:nvPr/>
        </p:nvSpPr>
        <p:spPr>
          <a:xfrm flipH="false" flipV="false" rot="0">
            <a:off x="15746" y="9258300"/>
            <a:ext cx="18272254" cy="3289006"/>
          </a:xfrm>
          <a:custGeom>
            <a:avLst/>
            <a:gdLst/>
            <a:ahLst/>
            <a:cxnLst/>
            <a:rect r="r" b="b" t="t" l="l"/>
            <a:pathLst>
              <a:path h="3289006" w="18272254">
                <a:moveTo>
                  <a:pt x="0" y="0"/>
                </a:moveTo>
                <a:lnTo>
                  <a:pt x="18272254" y="0"/>
                </a:lnTo>
                <a:lnTo>
                  <a:pt x="18272254" y="3289006"/>
                </a:lnTo>
                <a:lnTo>
                  <a:pt x="0" y="32890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2612" y="4843717"/>
            <a:ext cx="6654814" cy="4299723"/>
          </a:xfrm>
          <a:custGeom>
            <a:avLst/>
            <a:gdLst/>
            <a:ahLst/>
            <a:cxnLst/>
            <a:rect r="r" b="b" t="t" l="l"/>
            <a:pathLst>
              <a:path h="4299723" w="6654814">
                <a:moveTo>
                  <a:pt x="0" y="0"/>
                </a:moveTo>
                <a:lnTo>
                  <a:pt x="6654814" y="0"/>
                </a:lnTo>
                <a:lnTo>
                  <a:pt x="6654814" y="4299723"/>
                </a:lnTo>
                <a:lnTo>
                  <a:pt x="0" y="4299723"/>
                </a:lnTo>
                <a:lnTo>
                  <a:pt x="0" y="0"/>
                </a:lnTo>
                <a:close/>
              </a:path>
            </a:pathLst>
          </a:custGeom>
          <a:blipFill>
            <a:blip r:embed="rId4">
              <a:alphaModFix amt="72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9091991" y="3639721"/>
            <a:ext cx="2116743" cy="805852"/>
            <a:chOff x="0" y="0"/>
            <a:chExt cx="2822324" cy="1074469"/>
          </a:xfrm>
        </p:grpSpPr>
        <p:sp>
          <p:nvSpPr>
            <p:cNvPr name="Freeform 5" id="5"/>
            <p:cNvSpPr/>
            <p:nvPr/>
          </p:nvSpPr>
          <p:spPr>
            <a:xfrm flipH="false" flipV="false" rot="-5400000">
              <a:off x="37627" y="-37627"/>
              <a:ext cx="1074469" cy="1149724"/>
            </a:xfrm>
            <a:custGeom>
              <a:avLst/>
              <a:gdLst/>
              <a:ahLst/>
              <a:cxnLst/>
              <a:rect r="r" b="b" t="t" l="l"/>
              <a:pathLst>
                <a:path h="1149724" w="1074469">
                  <a:moveTo>
                    <a:pt x="0" y="0"/>
                  </a:moveTo>
                  <a:lnTo>
                    <a:pt x="1074470" y="0"/>
                  </a:lnTo>
                  <a:lnTo>
                    <a:pt x="1074470" y="1149724"/>
                  </a:lnTo>
                  <a:lnTo>
                    <a:pt x="0" y="1149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1710228" y="-37627"/>
              <a:ext cx="1074469" cy="1149724"/>
            </a:xfrm>
            <a:custGeom>
              <a:avLst/>
              <a:gdLst/>
              <a:ahLst/>
              <a:cxnLst/>
              <a:rect r="r" b="b" t="t" l="l"/>
              <a:pathLst>
                <a:path h="1149724" w="1074469">
                  <a:moveTo>
                    <a:pt x="0" y="0"/>
                  </a:moveTo>
                  <a:lnTo>
                    <a:pt x="1074469" y="0"/>
                  </a:lnTo>
                  <a:lnTo>
                    <a:pt x="1074469" y="1149724"/>
                  </a:lnTo>
                  <a:lnTo>
                    <a:pt x="0" y="1149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7" id="7"/>
          <p:cNvSpPr/>
          <p:nvPr/>
        </p:nvSpPr>
        <p:spPr>
          <a:xfrm flipH="false" flipV="false" rot="0">
            <a:off x="15740630" y="4114604"/>
            <a:ext cx="4223079" cy="1028896"/>
          </a:xfrm>
          <a:custGeom>
            <a:avLst/>
            <a:gdLst/>
            <a:ahLst/>
            <a:cxnLst/>
            <a:rect r="r" b="b" t="t" l="l"/>
            <a:pathLst>
              <a:path h="1028896" w="4223079">
                <a:moveTo>
                  <a:pt x="0" y="0"/>
                </a:moveTo>
                <a:lnTo>
                  <a:pt x="4223079" y="0"/>
                </a:lnTo>
                <a:lnTo>
                  <a:pt x="4223079" y="1028896"/>
                </a:lnTo>
                <a:lnTo>
                  <a:pt x="0" y="10288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1856434" y="3237381"/>
            <a:ext cx="3240349" cy="6020919"/>
          </a:xfrm>
          <a:custGeom>
            <a:avLst/>
            <a:gdLst/>
            <a:ahLst/>
            <a:cxnLst/>
            <a:rect r="r" b="b" t="t" l="l"/>
            <a:pathLst>
              <a:path h="6020919" w="3240349">
                <a:moveTo>
                  <a:pt x="0" y="0"/>
                </a:moveTo>
                <a:lnTo>
                  <a:pt x="3240350" y="0"/>
                </a:lnTo>
                <a:lnTo>
                  <a:pt x="3240350" y="6020919"/>
                </a:lnTo>
                <a:lnTo>
                  <a:pt x="0" y="60209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1028700" y="589864"/>
            <a:ext cx="12055126" cy="1924050"/>
          </a:xfrm>
          <a:prstGeom prst="rect">
            <a:avLst/>
          </a:prstGeom>
        </p:spPr>
        <p:txBody>
          <a:bodyPr anchor="t" rtlCol="false" tIns="0" lIns="0" bIns="0" rIns="0">
            <a:spAutoFit/>
          </a:bodyPr>
          <a:lstStyle/>
          <a:p>
            <a:pPr algn="l" marL="0" indent="0" lvl="0">
              <a:lnSpc>
                <a:spcPts val="5029"/>
              </a:lnSpc>
              <a:spcBef>
                <a:spcPct val="0"/>
              </a:spcBef>
            </a:pPr>
            <a:r>
              <a:rPr lang="en-US" sz="4191">
                <a:solidFill>
                  <a:srgbClr val="000000"/>
                </a:solidFill>
                <a:latin typeface="Press Start 2P"/>
                <a:ea typeface="Press Start 2P"/>
                <a:cs typeface="Press Start 2P"/>
                <a:sym typeface="Press Start 2P"/>
              </a:rPr>
              <a:t>JAVA IS A MULTI-THREADED PROGRAMMING LANGUAGE </a:t>
            </a:r>
          </a:p>
        </p:txBody>
      </p:sp>
      <p:sp>
        <p:nvSpPr>
          <p:cNvPr name="TextBox 10" id="10"/>
          <p:cNvSpPr txBox="true"/>
          <p:nvPr/>
        </p:nvSpPr>
        <p:spPr>
          <a:xfrm rot="0">
            <a:off x="1028700" y="2908200"/>
            <a:ext cx="9470440" cy="1367792"/>
          </a:xfrm>
          <a:prstGeom prst="rect">
            <a:avLst/>
          </a:prstGeom>
        </p:spPr>
        <p:txBody>
          <a:bodyPr anchor="t" rtlCol="false" tIns="0" lIns="0" bIns="0" rIns="0">
            <a:spAutoFit/>
          </a:bodyPr>
          <a:lstStyle/>
          <a:p>
            <a:pPr algn="l">
              <a:lnSpc>
                <a:spcPts val="5459"/>
              </a:lnSpc>
            </a:pPr>
            <a:r>
              <a:rPr lang="en-US" sz="3899">
                <a:solidFill>
                  <a:srgbClr val="000000"/>
                </a:solidFill>
                <a:latin typeface="Arimo"/>
                <a:ea typeface="Arimo"/>
                <a:cs typeface="Arimo"/>
                <a:sym typeface="Arimo"/>
              </a:rPr>
              <a:t>which means we can develop multi-threaded program using Java.</a:t>
            </a:r>
          </a:p>
        </p:txBody>
      </p:sp>
      <p:sp>
        <p:nvSpPr>
          <p:cNvPr name="Freeform 11" id="11"/>
          <p:cNvSpPr/>
          <p:nvPr/>
        </p:nvSpPr>
        <p:spPr>
          <a:xfrm flipH="false" flipV="false" rot="0">
            <a:off x="17340161" y="342713"/>
            <a:ext cx="512008" cy="512008"/>
          </a:xfrm>
          <a:custGeom>
            <a:avLst/>
            <a:gdLst/>
            <a:ahLst/>
            <a:cxnLst/>
            <a:rect r="r" b="b" t="t" l="l"/>
            <a:pathLst>
              <a:path h="512008" w="512008">
                <a:moveTo>
                  <a:pt x="0" y="0"/>
                </a:moveTo>
                <a:lnTo>
                  <a:pt x="512008" y="0"/>
                </a:lnTo>
                <a:lnTo>
                  <a:pt x="512008" y="512008"/>
                </a:lnTo>
                <a:lnTo>
                  <a:pt x="0" y="5120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2731427" y="854721"/>
            <a:ext cx="6868763" cy="1673480"/>
          </a:xfrm>
          <a:custGeom>
            <a:avLst/>
            <a:gdLst/>
            <a:ahLst/>
            <a:cxnLst/>
            <a:rect r="r" b="b" t="t" l="l"/>
            <a:pathLst>
              <a:path h="1673480" w="6868763">
                <a:moveTo>
                  <a:pt x="0" y="0"/>
                </a:moveTo>
                <a:lnTo>
                  <a:pt x="6868764" y="0"/>
                </a:lnTo>
                <a:lnTo>
                  <a:pt x="6868764" y="1673480"/>
                </a:lnTo>
                <a:lnTo>
                  <a:pt x="0" y="16734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6557083" y="6413556"/>
            <a:ext cx="580267" cy="988072"/>
          </a:xfrm>
          <a:custGeom>
            <a:avLst/>
            <a:gdLst/>
            <a:ahLst/>
            <a:cxnLst/>
            <a:rect r="r" b="b" t="t" l="l"/>
            <a:pathLst>
              <a:path h="988072" w="580267">
                <a:moveTo>
                  <a:pt x="0" y="0"/>
                </a:moveTo>
                <a:lnTo>
                  <a:pt x="580268" y="0"/>
                </a:lnTo>
                <a:lnTo>
                  <a:pt x="580268" y="988071"/>
                </a:lnTo>
                <a:lnTo>
                  <a:pt x="0" y="98807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5064312" y="4761766"/>
            <a:ext cx="6781652" cy="4381674"/>
          </a:xfrm>
          <a:custGeom>
            <a:avLst/>
            <a:gdLst/>
            <a:ahLst/>
            <a:cxnLst/>
            <a:rect r="r" b="b" t="t" l="l"/>
            <a:pathLst>
              <a:path h="4381674" w="6781652">
                <a:moveTo>
                  <a:pt x="0" y="0"/>
                </a:moveTo>
                <a:lnTo>
                  <a:pt x="6781652" y="0"/>
                </a:lnTo>
                <a:lnTo>
                  <a:pt x="6781652" y="4381674"/>
                </a:lnTo>
                <a:lnTo>
                  <a:pt x="0" y="4381674"/>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028700" y="4808929"/>
            <a:ext cx="10015452" cy="4334247"/>
          </a:xfrm>
          <a:prstGeom prst="rect">
            <a:avLst/>
          </a:prstGeom>
        </p:spPr>
        <p:txBody>
          <a:bodyPr anchor="t" rtlCol="false" tIns="0" lIns="0" bIns="0" rIns="0">
            <a:spAutoFit/>
          </a:bodyPr>
          <a:lstStyle/>
          <a:p>
            <a:pPr algn="just">
              <a:lnSpc>
                <a:spcPts val="5739"/>
              </a:lnSpc>
            </a:pPr>
            <a:r>
              <a:rPr lang="en-US" sz="4099">
                <a:solidFill>
                  <a:srgbClr val="000000"/>
                </a:solidFill>
                <a:latin typeface="Arimo"/>
                <a:ea typeface="Arimo"/>
                <a:cs typeface="Arimo"/>
                <a:sym typeface="Arimo"/>
              </a:rPr>
              <a:t>A </a:t>
            </a:r>
            <a:r>
              <a:rPr lang="en-US" sz="4099" u="sng">
                <a:solidFill>
                  <a:srgbClr val="000000"/>
                </a:solidFill>
                <a:latin typeface="Arimo"/>
                <a:ea typeface="Arimo"/>
                <a:cs typeface="Arimo"/>
                <a:sym typeface="Arimo"/>
              </a:rPr>
              <a:t>multi-threaded program</a:t>
            </a:r>
            <a:r>
              <a:rPr lang="en-US" sz="4099">
                <a:solidFill>
                  <a:srgbClr val="000000"/>
                </a:solidFill>
                <a:latin typeface="Arimo"/>
                <a:ea typeface="Arimo"/>
                <a:cs typeface="Arimo"/>
                <a:sym typeface="Arimo"/>
              </a:rPr>
              <a:t> contains two or more parts that can run concurrently and each part can handle a different task at the same time making optimal use of the available resources specially when your computer has multiple </a:t>
            </a:r>
            <a:r>
              <a:rPr lang="en-US" sz="4099" u="sng">
                <a:solidFill>
                  <a:srgbClr val="000000"/>
                </a:solidFill>
                <a:latin typeface="Arimo"/>
                <a:ea typeface="Arimo"/>
                <a:cs typeface="Arimo"/>
                <a:sym typeface="Arimo"/>
                <a:hlinkClick r:id="rId16" tooltip="https://www.tutorialspoint.com/computer_fundamentals/computer_cpu.htm"/>
              </a:rPr>
              <a:t>CPUs</a:t>
            </a:r>
            <a:r>
              <a:rPr lang="en-US" sz="4099">
                <a:solidFill>
                  <a:srgbClr val="000000"/>
                </a:solidFill>
                <a:latin typeface="Arimo"/>
                <a:ea typeface="Arimo"/>
                <a:cs typeface="Arimo"/>
                <a:sym typeface="Arimo"/>
              </a:rPr>
              <a: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sp>
        <p:nvSpPr>
          <p:cNvPr name="Freeform 2" id="2"/>
          <p:cNvSpPr/>
          <p:nvPr/>
        </p:nvSpPr>
        <p:spPr>
          <a:xfrm flipH="false" flipV="false" rot="0">
            <a:off x="-1839083" y="1299375"/>
            <a:ext cx="24354668" cy="11751127"/>
          </a:xfrm>
          <a:custGeom>
            <a:avLst/>
            <a:gdLst/>
            <a:ahLst/>
            <a:cxnLst/>
            <a:rect r="r" b="b" t="t" l="l"/>
            <a:pathLst>
              <a:path h="11751127" w="24354668">
                <a:moveTo>
                  <a:pt x="0" y="0"/>
                </a:moveTo>
                <a:lnTo>
                  <a:pt x="24354668" y="0"/>
                </a:lnTo>
                <a:lnTo>
                  <a:pt x="24354668" y="11751127"/>
                </a:lnTo>
                <a:lnTo>
                  <a:pt x="0" y="11751127"/>
                </a:lnTo>
                <a:lnTo>
                  <a:pt x="0" y="0"/>
                </a:lnTo>
                <a:close/>
              </a:path>
            </a:pathLst>
          </a:custGeom>
          <a:blipFill>
            <a:blip r:embed="rId2">
              <a:alphaModFix amt="19999"/>
            </a:blip>
            <a:stretch>
              <a:fillRect l="0" t="0" r="0" b="0"/>
            </a:stretch>
          </a:blipFill>
        </p:spPr>
      </p:sp>
      <p:sp>
        <p:nvSpPr>
          <p:cNvPr name="TextBox 3" id="3"/>
          <p:cNvSpPr txBox="true"/>
          <p:nvPr/>
        </p:nvSpPr>
        <p:spPr>
          <a:xfrm rot="0">
            <a:off x="1028700" y="1657350"/>
            <a:ext cx="6732128" cy="3387725"/>
          </a:xfrm>
          <a:prstGeom prst="rect">
            <a:avLst/>
          </a:prstGeom>
        </p:spPr>
        <p:txBody>
          <a:bodyPr anchor="t" rtlCol="false" tIns="0" lIns="0" bIns="0" rIns="0">
            <a:spAutoFit/>
          </a:bodyPr>
          <a:lstStyle/>
          <a:p>
            <a:pPr algn="l">
              <a:lnSpc>
                <a:spcPts val="8800"/>
              </a:lnSpc>
            </a:pPr>
            <a:r>
              <a:rPr lang="en-US" sz="8000">
                <a:solidFill>
                  <a:srgbClr val="FFFFFF"/>
                </a:solidFill>
                <a:latin typeface="Play"/>
                <a:ea typeface="Play"/>
                <a:cs typeface="Play"/>
                <a:sym typeface="Play"/>
              </a:rPr>
              <a:t>Java Runnable Interface</a:t>
            </a:r>
          </a:p>
          <a:p>
            <a:pPr algn="l">
              <a:lnSpc>
                <a:spcPts val="8800"/>
              </a:lnSpc>
            </a:pPr>
          </a:p>
        </p:txBody>
      </p:sp>
      <p:sp>
        <p:nvSpPr>
          <p:cNvPr name="Freeform 4" id="4"/>
          <p:cNvSpPr/>
          <p:nvPr/>
        </p:nvSpPr>
        <p:spPr>
          <a:xfrm flipH="false" flipV="false" rot="0">
            <a:off x="8581259" y="-2335773"/>
            <a:ext cx="5706711" cy="5078973"/>
          </a:xfrm>
          <a:custGeom>
            <a:avLst/>
            <a:gdLst/>
            <a:ahLst/>
            <a:cxnLst/>
            <a:rect r="r" b="b" t="t" l="l"/>
            <a:pathLst>
              <a:path h="5078973" w="5706711">
                <a:moveTo>
                  <a:pt x="0" y="0"/>
                </a:moveTo>
                <a:lnTo>
                  <a:pt x="5706711" y="0"/>
                </a:lnTo>
                <a:lnTo>
                  <a:pt x="5706711" y="5078973"/>
                </a:lnTo>
                <a:lnTo>
                  <a:pt x="0" y="5078973"/>
                </a:lnTo>
                <a:lnTo>
                  <a:pt x="0" y="0"/>
                </a:lnTo>
                <a:close/>
              </a:path>
            </a:pathLst>
          </a:custGeom>
          <a:blipFill>
            <a:blip r:embed="rId3"/>
            <a:stretch>
              <a:fillRect l="0" t="0" r="0" b="0"/>
            </a:stretch>
          </a:blipFill>
        </p:spPr>
      </p:sp>
      <p:sp>
        <p:nvSpPr>
          <p:cNvPr name="Freeform 5" id="5"/>
          <p:cNvSpPr/>
          <p:nvPr/>
        </p:nvSpPr>
        <p:spPr>
          <a:xfrm flipH="false" flipV="false" rot="0">
            <a:off x="1601937" y="7681603"/>
            <a:ext cx="5214911" cy="4941128"/>
          </a:xfrm>
          <a:custGeom>
            <a:avLst/>
            <a:gdLst/>
            <a:ahLst/>
            <a:cxnLst/>
            <a:rect r="r" b="b" t="t" l="l"/>
            <a:pathLst>
              <a:path h="4941128" w="5214911">
                <a:moveTo>
                  <a:pt x="0" y="0"/>
                </a:moveTo>
                <a:lnTo>
                  <a:pt x="5214911" y="0"/>
                </a:lnTo>
                <a:lnTo>
                  <a:pt x="5214911" y="4941128"/>
                </a:lnTo>
                <a:lnTo>
                  <a:pt x="0" y="4941128"/>
                </a:lnTo>
                <a:lnTo>
                  <a:pt x="0" y="0"/>
                </a:lnTo>
                <a:close/>
              </a:path>
            </a:pathLst>
          </a:custGeom>
          <a:blipFill>
            <a:blip r:embed="rId4"/>
            <a:stretch>
              <a:fillRect l="0" t="0" r="0" b="0"/>
            </a:stretch>
          </a:blipFill>
        </p:spPr>
      </p:sp>
      <p:sp>
        <p:nvSpPr>
          <p:cNvPr name="TextBox 6" id="6"/>
          <p:cNvSpPr txBox="true"/>
          <p:nvPr/>
        </p:nvSpPr>
        <p:spPr>
          <a:xfrm rot="0">
            <a:off x="6816848" y="3255963"/>
            <a:ext cx="10442452" cy="5719008"/>
          </a:xfrm>
          <a:prstGeom prst="rect">
            <a:avLst/>
          </a:prstGeom>
        </p:spPr>
        <p:txBody>
          <a:bodyPr anchor="t" rtlCol="false" tIns="0" lIns="0" bIns="0" rIns="0">
            <a:spAutoFit/>
          </a:bodyPr>
          <a:lstStyle/>
          <a:p>
            <a:pPr algn="just">
              <a:lnSpc>
                <a:spcPts val="5039"/>
              </a:lnSpc>
            </a:pPr>
            <a:r>
              <a:rPr lang="en-US" sz="3599">
                <a:solidFill>
                  <a:srgbClr val="FFFFFF"/>
                </a:solidFill>
                <a:latin typeface="Canva Sans"/>
                <a:ea typeface="Canva Sans"/>
                <a:cs typeface="Canva Sans"/>
                <a:sym typeface="Canva Sans"/>
              </a:rPr>
              <a:t>Java runnable is an interface </a:t>
            </a:r>
            <a:r>
              <a:rPr lang="en-US" sz="3599" b="true">
                <a:solidFill>
                  <a:srgbClr val="FFFFFF"/>
                </a:solidFill>
                <a:latin typeface="Canva Sans Bold"/>
                <a:ea typeface="Canva Sans Bold"/>
                <a:cs typeface="Canva Sans Bold"/>
                <a:sym typeface="Canva Sans Bold"/>
              </a:rPr>
              <a:t>used to execute code on a concurrent thread</a:t>
            </a:r>
            <a:r>
              <a:rPr lang="en-US" sz="3599">
                <a:solidFill>
                  <a:srgbClr val="FFFFFF"/>
                </a:solidFill>
                <a:latin typeface="Canva Sans"/>
                <a:ea typeface="Canva Sans"/>
                <a:cs typeface="Canva Sans"/>
                <a:sym typeface="Canva Sans"/>
              </a:rPr>
              <a:t>. It is an interface which is implemented by any class if we want that the instances of that class should be executed by a thread.</a:t>
            </a:r>
          </a:p>
          <a:p>
            <a:pPr algn="just">
              <a:lnSpc>
                <a:spcPts val="5039"/>
              </a:lnSpc>
            </a:pPr>
            <a:r>
              <a:rPr lang="en-US" sz="3599">
                <a:solidFill>
                  <a:srgbClr val="FFFFFF"/>
                </a:solidFill>
                <a:latin typeface="Canva Sans"/>
                <a:ea typeface="Canva Sans"/>
                <a:cs typeface="Canva Sans"/>
                <a:sym typeface="Canva Sans"/>
              </a:rPr>
              <a:t>The runnable interface </a:t>
            </a:r>
            <a:r>
              <a:rPr lang="en-US" sz="3599" u="sng">
                <a:solidFill>
                  <a:srgbClr val="FFFFFF"/>
                </a:solidFill>
                <a:latin typeface="Canva Sans"/>
                <a:ea typeface="Canva Sans"/>
                <a:cs typeface="Canva Sans"/>
                <a:sym typeface="Canva Sans"/>
              </a:rPr>
              <a:t>has an undefined method</a:t>
            </a:r>
            <a:r>
              <a:rPr lang="en-US" sz="3599">
                <a:solidFill>
                  <a:srgbClr val="FFFFFF"/>
                </a:solidFill>
                <a:latin typeface="Canva Sans"/>
                <a:ea typeface="Canva Sans"/>
                <a:cs typeface="Canva Sans"/>
                <a:sym typeface="Canva Sans"/>
              </a:rPr>
              <a:t> </a:t>
            </a:r>
            <a:r>
              <a:rPr lang="en-US" sz="3599" b="true">
                <a:solidFill>
                  <a:srgbClr val="FFFFFF"/>
                </a:solidFill>
                <a:latin typeface="Canva Sans Bold"/>
                <a:ea typeface="Canva Sans Bold"/>
                <a:cs typeface="Canva Sans Bold"/>
                <a:sym typeface="Canva Sans Bold"/>
              </a:rPr>
              <a:t>run()</a:t>
            </a:r>
            <a:r>
              <a:rPr lang="en-US" sz="3599">
                <a:solidFill>
                  <a:srgbClr val="FFFFFF"/>
                </a:solidFill>
                <a:latin typeface="Canva Sans"/>
                <a:ea typeface="Canva Sans"/>
                <a:cs typeface="Canva Sans"/>
                <a:sym typeface="Canva Sans"/>
              </a:rPr>
              <a:t> with void as return type, and it takes in no arguments.</a:t>
            </a:r>
          </a:p>
          <a:p>
            <a:pPr algn="just">
              <a:lnSpc>
                <a:spcPts val="503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sp>
        <p:nvSpPr>
          <p:cNvPr name="Freeform 2" id="2"/>
          <p:cNvSpPr/>
          <p:nvPr/>
        </p:nvSpPr>
        <p:spPr>
          <a:xfrm flipH="false" flipV="false" rot="0">
            <a:off x="-1839083" y="1299375"/>
            <a:ext cx="24354668" cy="11751127"/>
          </a:xfrm>
          <a:custGeom>
            <a:avLst/>
            <a:gdLst/>
            <a:ahLst/>
            <a:cxnLst/>
            <a:rect r="r" b="b" t="t" l="l"/>
            <a:pathLst>
              <a:path h="11751127" w="24354668">
                <a:moveTo>
                  <a:pt x="0" y="0"/>
                </a:moveTo>
                <a:lnTo>
                  <a:pt x="24354668" y="0"/>
                </a:lnTo>
                <a:lnTo>
                  <a:pt x="24354668" y="11751127"/>
                </a:lnTo>
                <a:lnTo>
                  <a:pt x="0" y="11751127"/>
                </a:lnTo>
                <a:lnTo>
                  <a:pt x="0" y="0"/>
                </a:lnTo>
                <a:close/>
              </a:path>
            </a:pathLst>
          </a:custGeom>
          <a:blipFill>
            <a:blip r:embed="rId2">
              <a:alphaModFix amt="19999"/>
            </a:blip>
            <a:stretch>
              <a:fillRect l="0" t="0" r="0" b="0"/>
            </a:stretch>
          </a:blipFill>
        </p:spPr>
      </p:sp>
      <p:sp>
        <p:nvSpPr>
          <p:cNvPr name="Freeform 3" id="3"/>
          <p:cNvSpPr/>
          <p:nvPr/>
        </p:nvSpPr>
        <p:spPr>
          <a:xfrm flipH="false" flipV="false" rot="0">
            <a:off x="8581259" y="-2335773"/>
            <a:ext cx="5706711" cy="5078973"/>
          </a:xfrm>
          <a:custGeom>
            <a:avLst/>
            <a:gdLst/>
            <a:ahLst/>
            <a:cxnLst/>
            <a:rect r="r" b="b" t="t" l="l"/>
            <a:pathLst>
              <a:path h="5078973" w="5706711">
                <a:moveTo>
                  <a:pt x="0" y="0"/>
                </a:moveTo>
                <a:lnTo>
                  <a:pt x="5706711" y="0"/>
                </a:lnTo>
                <a:lnTo>
                  <a:pt x="5706711" y="5078973"/>
                </a:lnTo>
                <a:lnTo>
                  <a:pt x="0" y="5078973"/>
                </a:lnTo>
                <a:lnTo>
                  <a:pt x="0" y="0"/>
                </a:lnTo>
                <a:close/>
              </a:path>
            </a:pathLst>
          </a:custGeom>
          <a:blipFill>
            <a:blip r:embed="rId3"/>
            <a:stretch>
              <a:fillRect l="0" t="0" r="0" b="0"/>
            </a:stretch>
          </a:blipFill>
        </p:spPr>
      </p:sp>
      <p:sp>
        <p:nvSpPr>
          <p:cNvPr name="Freeform 4" id="4"/>
          <p:cNvSpPr/>
          <p:nvPr/>
        </p:nvSpPr>
        <p:spPr>
          <a:xfrm flipH="false" flipV="false" rot="0">
            <a:off x="1601937" y="7681603"/>
            <a:ext cx="5214911" cy="4941128"/>
          </a:xfrm>
          <a:custGeom>
            <a:avLst/>
            <a:gdLst/>
            <a:ahLst/>
            <a:cxnLst/>
            <a:rect r="r" b="b" t="t" l="l"/>
            <a:pathLst>
              <a:path h="4941128" w="5214911">
                <a:moveTo>
                  <a:pt x="0" y="0"/>
                </a:moveTo>
                <a:lnTo>
                  <a:pt x="5214911" y="0"/>
                </a:lnTo>
                <a:lnTo>
                  <a:pt x="5214911" y="4941128"/>
                </a:lnTo>
                <a:lnTo>
                  <a:pt x="0" y="4941128"/>
                </a:lnTo>
                <a:lnTo>
                  <a:pt x="0" y="0"/>
                </a:lnTo>
                <a:close/>
              </a:path>
            </a:pathLst>
          </a:custGeom>
          <a:blipFill>
            <a:blip r:embed="rId4"/>
            <a:stretch>
              <a:fillRect l="0" t="0" r="0" b="0"/>
            </a:stretch>
          </a:blipFill>
        </p:spPr>
      </p:sp>
      <p:sp>
        <p:nvSpPr>
          <p:cNvPr name="Freeform 5" id="5"/>
          <p:cNvSpPr/>
          <p:nvPr/>
        </p:nvSpPr>
        <p:spPr>
          <a:xfrm flipH="false" flipV="false" rot="0">
            <a:off x="6354255" y="2120395"/>
            <a:ext cx="10160719" cy="7137905"/>
          </a:xfrm>
          <a:custGeom>
            <a:avLst/>
            <a:gdLst/>
            <a:ahLst/>
            <a:cxnLst/>
            <a:rect r="r" b="b" t="t" l="l"/>
            <a:pathLst>
              <a:path h="7137905" w="10160719">
                <a:moveTo>
                  <a:pt x="0" y="0"/>
                </a:moveTo>
                <a:lnTo>
                  <a:pt x="10160719" y="0"/>
                </a:lnTo>
                <a:lnTo>
                  <a:pt x="10160719" y="7137905"/>
                </a:lnTo>
                <a:lnTo>
                  <a:pt x="0" y="7137905"/>
                </a:lnTo>
                <a:lnTo>
                  <a:pt x="0" y="0"/>
                </a:lnTo>
                <a:close/>
              </a:path>
            </a:pathLst>
          </a:custGeom>
          <a:blipFill>
            <a:blip r:embed="rId5"/>
            <a:stretch>
              <a:fillRect l="0" t="0" r="0" b="0"/>
            </a:stretch>
          </a:blipFill>
        </p:spPr>
      </p:sp>
      <p:sp>
        <p:nvSpPr>
          <p:cNvPr name="TextBox 6" id="6"/>
          <p:cNvSpPr txBox="true"/>
          <p:nvPr/>
        </p:nvSpPr>
        <p:spPr>
          <a:xfrm rot="0">
            <a:off x="1028700" y="1657350"/>
            <a:ext cx="3763873" cy="1158875"/>
          </a:xfrm>
          <a:prstGeom prst="rect">
            <a:avLst/>
          </a:prstGeom>
        </p:spPr>
        <p:txBody>
          <a:bodyPr anchor="t" rtlCol="false" tIns="0" lIns="0" bIns="0" rIns="0">
            <a:spAutoFit/>
          </a:bodyPr>
          <a:lstStyle/>
          <a:p>
            <a:pPr algn="l">
              <a:lnSpc>
                <a:spcPts val="8800"/>
              </a:lnSpc>
            </a:pPr>
            <a:r>
              <a:rPr lang="en-US" sz="8000">
                <a:solidFill>
                  <a:srgbClr val="FFFFFF"/>
                </a:solidFill>
                <a:latin typeface="Play"/>
                <a:ea typeface="Play"/>
                <a:cs typeface="Play"/>
                <a:sym typeface="Play"/>
              </a:rPr>
              <a:t>Usage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sp>
        <p:nvSpPr>
          <p:cNvPr name="Freeform 2" id="2"/>
          <p:cNvSpPr/>
          <p:nvPr/>
        </p:nvSpPr>
        <p:spPr>
          <a:xfrm flipH="false" flipV="false" rot="0">
            <a:off x="-1839083" y="1299375"/>
            <a:ext cx="24354668" cy="11751127"/>
          </a:xfrm>
          <a:custGeom>
            <a:avLst/>
            <a:gdLst/>
            <a:ahLst/>
            <a:cxnLst/>
            <a:rect r="r" b="b" t="t" l="l"/>
            <a:pathLst>
              <a:path h="11751127" w="24354668">
                <a:moveTo>
                  <a:pt x="0" y="0"/>
                </a:moveTo>
                <a:lnTo>
                  <a:pt x="24354668" y="0"/>
                </a:lnTo>
                <a:lnTo>
                  <a:pt x="24354668" y="11751127"/>
                </a:lnTo>
                <a:lnTo>
                  <a:pt x="0" y="11751127"/>
                </a:lnTo>
                <a:lnTo>
                  <a:pt x="0" y="0"/>
                </a:lnTo>
                <a:close/>
              </a:path>
            </a:pathLst>
          </a:custGeom>
          <a:blipFill>
            <a:blip r:embed="rId2">
              <a:alphaModFix amt="19999"/>
            </a:blip>
            <a:stretch>
              <a:fillRect l="0" t="0" r="0" b="0"/>
            </a:stretch>
          </a:blipFill>
        </p:spPr>
      </p:sp>
      <p:sp>
        <p:nvSpPr>
          <p:cNvPr name="TextBox 3" id="3"/>
          <p:cNvSpPr txBox="true"/>
          <p:nvPr/>
        </p:nvSpPr>
        <p:spPr>
          <a:xfrm rot="0">
            <a:off x="1028700" y="1657350"/>
            <a:ext cx="6732128" cy="2273300"/>
          </a:xfrm>
          <a:prstGeom prst="rect">
            <a:avLst/>
          </a:prstGeom>
        </p:spPr>
        <p:txBody>
          <a:bodyPr anchor="t" rtlCol="false" tIns="0" lIns="0" bIns="0" rIns="0">
            <a:spAutoFit/>
          </a:bodyPr>
          <a:lstStyle/>
          <a:p>
            <a:pPr algn="l">
              <a:lnSpc>
                <a:spcPts val="8800"/>
              </a:lnSpc>
            </a:pPr>
            <a:r>
              <a:rPr lang="en-US" sz="8000">
                <a:solidFill>
                  <a:srgbClr val="FFFFFF"/>
                </a:solidFill>
                <a:latin typeface="Play"/>
                <a:ea typeface="Play"/>
                <a:cs typeface="Play"/>
                <a:sym typeface="Play"/>
              </a:rPr>
              <a:t>Synchronized keyword</a:t>
            </a:r>
          </a:p>
        </p:txBody>
      </p:sp>
      <p:sp>
        <p:nvSpPr>
          <p:cNvPr name="Freeform 4" id="4"/>
          <p:cNvSpPr/>
          <p:nvPr/>
        </p:nvSpPr>
        <p:spPr>
          <a:xfrm flipH="false" flipV="false" rot="0">
            <a:off x="8581259" y="-2335773"/>
            <a:ext cx="5706711" cy="5078973"/>
          </a:xfrm>
          <a:custGeom>
            <a:avLst/>
            <a:gdLst/>
            <a:ahLst/>
            <a:cxnLst/>
            <a:rect r="r" b="b" t="t" l="l"/>
            <a:pathLst>
              <a:path h="5078973" w="5706711">
                <a:moveTo>
                  <a:pt x="0" y="0"/>
                </a:moveTo>
                <a:lnTo>
                  <a:pt x="5706711" y="0"/>
                </a:lnTo>
                <a:lnTo>
                  <a:pt x="5706711" y="5078973"/>
                </a:lnTo>
                <a:lnTo>
                  <a:pt x="0" y="5078973"/>
                </a:lnTo>
                <a:lnTo>
                  <a:pt x="0" y="0"/>
                </a:lnTo>
                <a:close/>
              </a:path>
            </a:pathLst>
          </a:custGeom>
          <a:blipFill>
            <a:blip r:embed="rId3"/>
            <a:stretch>
              <a:fillRect l="0" t="0" r="0" b="0"/>
            </a:stretch>
          </a:blipFill>
        </p:spPr>
      </p:sp>
      <p:sp>
        <p:nvSpPr>
          <p:cNvPr name="Freeform 5" id="5"/>
          <p:cNvSpPr/>
          <p:nvPr/>
        </p:nvSpPr>
        <p:spPr>
          <a:xfrm flipH="false" flipV="false" rot="0">
            <a:off x="1601937" y="7681603"/>
            <a:ext cx="5214911" cy="4941128"/>
          </a:xfrm>
          <a:custGeom>
            <a:avLst/>
            <a:gdLst/>
            <a:ahLst/>
            <a:cxnLst/>
            <a:rect r="r" b="b" t="t" l="l"/>
            <a:pathLst>
              <a:path h="4941128" w="5214911">
                <a:moveTo>
                  <a:pt x="0" y="0"/>
                </a:moveTo>
                <a:lnTo>
                  <a:pt x="5214911" y="0"/>
                </a:lnTo>
                <a:lnTo>
                  <a:pt x="5214911" y="4941128"/>
                </a:lnTo>
                <a:lnTo>
                  <a:pt x="0" y="4941128"/>
                </a:lnTo>
                <a:lnTo>
                  <a:pt x="0" y="0"/>
                </a:lnTo>
                <a:close/>
              </a:path>
            </a:pathLst>
          </a:custGeom>
          <a:blipFill>
            <a:blip r:embed="rId4"/>
            <a:stretch>
              <a:fillRect l="0" t="0" r="0" b="0"/>
            </a:stretch>
          </a:blipFill>
        </p:spPr>
      </p:sp>
      <p:sp>
        <p:nvSpPr>
          <p:cNvPr name="TextBox 6" id="6"/>
          <p:cNvSpPr txBox="true"/>
          <p:nvPr/>
        </p:nvSpPr>
        <p:spPr>
          <a:xfrm rot="0">
            <a:off x="6816848" y="2045697"/>
            <a:ext cx="10080470" cy="7944939"/>
          </a:xfrm>
          <a:prstGeom prst="rect">
            <a:avLst/>
          </a:prstGeom>
        </p:spPr>
        <p:txBody>
          <a:bodyPr anchor="t" rtlCol="false" tIns="0" lIns="0" bIns="0" rIns="0">
            <a:spAutoFit/>
          </a:bodyPr>
          <a:lstStyle/>
          <a:p>
            <a:pPr algn="just">
              <a:lnSpc>
                <a:spcPts val="5714"/>
              </a:lnSpc>
            </a:pPr>
          </a:p>
          <a:p>
            <a:pPr algn="just">
              <a:lnSpc>
                <a:spcPts val="5714"/>
              </a:lnSpc>
            </a:pPr>
            <a:r>
              <a:rPr lang="en-US" sz="4082">
                <a:solidFill>
                  <a:srgbClr val="FFFFFF"/>
                </a:solidFill>
                <a:latin typeface="Canva Sans"/>
                <a:ea typeface="Canva Sans"/>
                <a:cs typeface="Canva Sans"/>
                <a:sym typeface="Canva Sans"/>
              </a:rPr>
              <a:t>In Java, using the synchronized keyword is a way to </a:t>
            </a:r>
            <a:r>
              <a:rPr lang="en-US" sz="4082" b="true">
                <a:solidFill>
                  <a:srgbClr val="FFFFFF"/>
                </a:solidFill>
                <a:latin typeface="Canva Sans Bold"/>
                <a:ea typeface="Canva Sans Bold"/>
                <a:cs typeface="Canva Sans Bold"/>
                <a:sym typeface="Canva Sans Bold"/>
              </a:rPr>
              <a:t>obtain a lock to a method or a code block.</a:t>
            </a:r>
          </a:p>
          <a:p>
            <a:pPr algn="just">
              <a:lnSpc>
                <a:spcPts val="5714"/>
              </a:lnSpc>
            </a:pPr>
          </a:p>
          <a:p>
            <a:pPr algn="just">
              <a:lnSpc>
                <a:spcPts val="5714"/>
              </a:lnSpc>
            </a:pPr>
            <a:r>
              <a:rPr lang="en-US" sz="4082">
                <a:solidFill>
                  <a:srgbClr val="FFFFFF"/>
                </a:solidFill>
                <a:latin typeface="Canva Sans"/>
                <a:ea typeface="Canva Sans"/>
                <a:cs typeface="Canva Sans"/>
                <a:sym typeface="Canva Sans"/>
              </a:rPr>
              <a:t>Code that is under the synchronized keyword can only be executed by a single thread at a time. This can be used to prevent data corruption and improve data consistency in a multithreaded application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sp>
        <p:nvSpPr>
          <p:cNvPr name="Freeform 2" id="2"/>
          <p:cNvSpPr/>
          <p:nvPr/>
        </p:nvSpPr>
        <p:spPr>
          <a:xfrm flipH="false" flipV="false" rot="0">
            <a:off x="-1839083" y="1299375"/>
            <a:ext cx="24354668" cy="11751127"/>
          </a:xfrm>
          <a:custGeom>
            <a:avLst/>
            <a:gdLst/>
            <a:ahLst/>
            <a:cxnLst/>
            <a:rect r="r" b="b" t="t" l="l"/>
            <a:pathLst>
              <a:path h="11751127" w="24354668">
                <a:moveTo>
                  <a:pt x="0" y="0"/>
                </a:moveTo>
                <a:lnTo>
                  <a:pt x="24354668" y="0"/>
                </a:lnTo>
                <a:lnTo>
                  <a:pt x="24354668" y="11751127"/>
                </a:lnTo>
                <a:lnTo>
                  <a:pt x="0" y="11751127"/>
                </a:lnTo>
                <a:lnTo>
                  <a:pt x="0" y="0"/>
                </a:lnTo>
                <a:close/>
              </a:path>
            </a:pathLst>
          </a:custGeom>
          <a:blipFill>
            <a:blip r:embed="rId2">
              <a:alphaModFix amt="19999"/>
            </a:blip>
            <a:stretch>
              <a:fillRect l="0" t="0" r="0" b="0"/>
            </a:stretch>
          </a:blipFill>
        </p:spPr>
      </p:sp>
      <p:sp>
        <p:nvSpPr>
          <p:cNvPr name="Freeform 3" id="3"/>
          <p:cNvSpPr/>
          <p:nvPr/>
        </p:nvSpPr>
        <p:spPr>
          <a:xfrm flipH="false" flipV="false" rot="0">
            <a:off x="8581259" y="-2335773"/>
            <a:ext cx="5706711" cy="5078973"/>
          </a:xfrm>
          <a:custGeom>
            <a:avLst/>
            <a:gdLst/>
            <a:ahLst/>
            <a:cxnLst/>
            <a:rect r="r" b="b" t="t" l="l"/>
            <a:pathLst>
              <a:path h="5078973" w="5706711">
                <a:moveTo>
                  <a:pt x="0" y="0"/>
                </a:moveTo>
                <a:lnTo>
                  <a:pt x="5706711" y="0"/>
                </a:lnTo>
                <a:lnTo>
                  <a:pt x="5706711" y="5078973"/>
                </a:lnTo>
                <a:lnTo>
                  <a:pt x="0" y="5078973"/>
                </a:lnTo>
                <a:lnTo>
                  <a:pt x="0" y="0"/>
                </a:lnTo>
                <a:close/>
              </a:path>
            </a:pathLst>
          </a:custGeom>
          <a:blipFill>
            <a:blip r:embed="rId3"/>
            <a:stretch>
              <a:fillRect l="0" t="0" r="0" b="0"/>
            </a:stretch>
          </a:blipFill>
        </p:spPr>
      </p:sp>
      <p:sp>
        <p:nvSpPr>
          <p:cNvPr name="Freeform 4" id="4"/>
          <p:cNvSpPr/>
          <p:nvPr/>
        </p:nvSpPr>
        <p:spPr>
          <a:xfrm flipH="false" flipV="false" rot="0">
            <a:off x="1601937" y="7681603"/>
            <a:ext cx="5214911" cy="4941128"/>
          </a:xfrm>
          <a:custGeom>
            <a:avLst/>
            <a:gdLst/>
            <a:ahLst/>
            <a:cxnLst/>
            <a:rect r="r" b="b" t="t" l="l"/>
            <a:pathLst>
              <a:path h="4941128" w="5214911">
                <a:moveTo>
                  <a:pt x="0" y="0"/>
                </a:moveTo>
                <a:lnTo>
                  <a:pt x="5214911" y="0"/>
                </a:lnTo>
                <a:lnTo>
                  <a:pt x="5214911" y="4941128"/>
                </a:lnTo>
                <a:lnTo>
                  <a:pt x="0" y="4941128"/>
                </a:lnTo>
                <a:lnTo>
                  <a:pt x="0" y="0"/>
                </a:lnTo>
                <a:close/>
              </a:path>
            </a:pathLst>
          </a:custGeom>
          <a:blipFill>
            <a:blip r:embed="rId4"/>
            <a:stretch>
              <a:fillRect l="0" t="0" r="0" b="0"/>
            </a:stretch>
          </a:blipFill>
        </p:spPr>
      </p:sp>
      <p:sp>
        <p:nvSpPr>
          <p:cNvPr name="Freeform 5" id="5"/>
          <p:cNvSpPr/>
          <p:nvPr/>
        </p:nvSpPr>
        <p:spPr>
          <a:xfrm flipH="false" flipV="false" rot="0">
            <a:off x="5783985" y="4263385"/>
            <a:ext cx="11301259" cy="4026074"/>
          </a:xfrm>
          <a:custGeom>
            <a:avLst/>
            <a:gdLst/>
            <a:ahLst/>
            <a:cxnLst/>
            <a:rect r="r" b="b" t="t" l="l"/>
            <a:pathLst>
              <a:path h="4026074" w="11301259">
                <a:moveTo>
                  <a:pt x="0" y="0"/>
                </a:moveTo>
                <a:lnTo>
                  <a:pt x="11301259" y="0"/>
                </a:lnTo>
                <a:lnTo>
                  <a:pt x="11301259" y="4026073"/>
                </a:lnTo>
                <a:lnTo>
                  <a:pt x="0" y="4026073"/>
                </a:lnTo>
                <a:lnTo>
                  <a:pt x="0" y="0"/>
                </a:lnTo>
                <a:close/>
              </a:path>
            </a:pathLst>
          </a:custGeom>
          <a:blipFill>
            <a:blip r:embed="rId5"/>
            <a:stretch>
              <a:fillRect l="0" t="0" r="0" b="0"/>
            </a:stretch>
          </a:blipFill>
        </p:spPr>
      </p:sp>
      <p:sp>
        <p:nvSpPr>
          <p:cNvPr name="TextBox 6" id="6"/>
          <p:cNvSpPr txBox="true"/>
          <p:nvPr/>
        </p:nvSpPr>
        <p:spPr>
          <a:xfrm rot="0">
            <a:off x="1028700" y="1657350"/>
            <a:ext cx="6732128" cy="3387725"/>
          </a:xfrm>
          <a:prstGeom prst="rect">
            <a:avLst/>
          </a:prstGeom>
        </p:spPr>
        <p:txBody>
          <a:bodyPr anchor="t" rtlCol="false" tIns="0" lIns="0" bIns="0" rIns="0">
            <a:spAutoFit/>
          </a:bodyPr>
          <a:lstStyle/>
          <a:p>
            <a:pPr algn="l">
              <a:lnSpc>
                <a:spcPts val="8800"/>
              </a:lnSpc>
            </a:pPr>
            <a:r>
              <a:rPr lang="en-US" sz="8000">
                <a:solidFill>
                  <a:srgbClr val="FFFFFF"/>
                </a:solidFill>
                <a:latin typeface="Play"/>
                <a:ea typeface="Play"/>
                <a:cs typeface="Play"/>
                <a:sym typeface="Play"/>
              </a:rPr>
              <a:t>Synchronized Code Block Example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sp>
        <p:nvSpPr>
          <p:cNvPr name="Freeform 2" id="2"/>
          <p:cNvSpPr/>
          <p:nvPr/>
        </p:nvSpPr>
        <p:spPr>
          <a:xfrm flipH="false" flipV="false" rot="0">
            <a:off x="-1839083" y="1299375"/>
            <a:ext cx="24354668" cy="11751127"/>
          </a:xfrm>
          <a:custGeom>
            <a:avLst/>
            <a:gdLst/>
            <a:ahLst/>
            <a:cxnLst/>
            <a:rect r="r" b="b" t="t" l="l"/>
            <a:pathLst>
              <a:path h="11751127" w="24354668">
                <a:moveTo>
                  <a:pt x="0" y="0"/>
                </a:moveTo>
                <a:lnTo>
                  <a:pt x="24354668" y="0"/>
                </a:lnTo>
                <a:lnTo>
                  <a:pt x="24354668" y="11751127"/>
                </a:lnTo>
                <a:lnTo>
                  <a:pt x="0" y="11751127"/>
                </a:lnTo>
                <a:lnTo>
                  <a:pt x="0" y="0"/>
                </a:lnTo>
                <a:close/>
              </a:path>
            </a:pathLst>
          </a:custGeom>
          <a:blipFill>
            <a:blip r:embed="rId2">
              <a:alphaModFix amt="19999"/>
            </a:blip>
            <a:stretch>
              <a:fillRect l="0" t="0" r="0" b="0"/>
            </a:stretch>
          </a:blipFill>
        </p:spPr>
      </p:sp>
      <p:sp>
        <p:nvSpPr>
          <p:cNvPr name="Freeform 3" id="3"/>
          <p:cNvSpPr/>
          <p:nvPr/>
        </p:nvSpPr>
        <p:spPr>
          <a:xfrm flipH="false" flipV="false" rot="0">
            <a:off x="8581259" y="-2335773"/>
            <a:ext cx="5706711" cy="5078973"/>
          </a:xfrm>
          <a:custGeom>
            <a:avLst/>
            <a:gdLst/>
            <a:ahLst/>
            <a:cxnLst/>
            <a:rect r="r" b="b" t="t" l="l"/>
            <a:pathLst>
              <a:path h="5078973" w="5706711">
                <a:moveTo>
                  <a:pt x="0" y="0"/>
                </a:moveTo>
                <a:lnTo>
                  <a:pt x="5706711" y="0"/>
                </a:lnTo>
                <a:lnTo>
                  <a:pt x="5706711" y="5078973"/>
                </a:lnTo>
                <a:lnTo>
                  <a:pt x="0" y="5078973"/>
                </a:lnTo>
                <a:lnTo>
                  <a:pt x="0" y="0"/>
                </a:lnTo>
                <a:close/>
              </a:path>
            </a:pathLst>
          </a:custGeom>
          <a:blipFill>
            <a:blip r:embed="rId3"/>
            <a:stretch>
              <a:fillRect l="0" t="0" r="0" b="0"/>
            </a:stretch>
          </a:blipFill>
        </p:spPr>
      </p:sp>
      <p:sp>
        <p:nvSpPr>
          <p:cNvPr name="Freeform 4" id="4"/>
          <p:cNvSpPr/>
          <p:nvPr/>
        </p:nvSpPr>
        <p:spPr>
          <a:xfrm flipH="false" flipV="false" rot="0">
            <a:off x="1601937" y="7681603"/>
            <a:ext cx="5214911" cy="4941128"/>
          </a:xfrm>
          <a:custGeom>
            <a:avLst/>
            <a:gdLst/>
            <a:ahLst/>
            <a:cxnLst/>
            <a:rect r="r" b="b" t="t" l="l"/>
            <a:pathLst>
              <a:path h="4941128" w="5214911">
                <a:moveTo>
                  <a:pt x="0" y="0"/>
                </a:moveTo>
                <a:lnTo>
                  <a:pt x="5214911" y="0"/>
                </a:lnTo>
                <a:lnTo>
                  <a:pt x="5214911" y="4941128"/>
                </a:lnTo>
                <a:lnTo>
                  <a:pt x="0" y="4941128"/>
                </a:lnTo>
                <a:lnTo>
                  <a:pt x="0" y="0"/>
                </a:lnTo>
                <a:close/>
              </a:path>
            </a:pathLst>
          </a:custGeom>
          <a:blipFill>
            <a:blip r:embed="rId4"/>
            <a:stretch>
              <a:fillRect l="0" t="0" r="0" b="0"/>
            </a:stretch>
          </a:blipFill>
        </p:spPr>
      </p:sp>
      <p:sp>
        <p:nvSpPr>
          <p:cNvPr name="Freeform 5" id="5"/>
          <p:cNvSpPr/>
          <p:nvPr/>
        </p:nvSpPr>
        <p:spPr>
          <a:xfrm flipH="false" flipV="false" rot="0">
            <a:off x="6393650" y="3462438"/>
            <a:ext cx="11301259" cy="3362125"/>
          </a:xfrm>
          <a:custGeom>
            <a:avLst/>
            <a:gdLst/>
            <a:ahLst/>
            <a:cxnLst/>
            <a:rect r="r" b="b" t="t" l="l"/>
            <a:pathLst>
              <a:path h="3362125" w="11301259">
                <a:moveTo>
                  <a:pt x="0" y="0"/>
                </a:moveTo>
                <a:lnTo>
                  <a:pt x="11301259" y="0"/>
                </a:lnTo>
                <a:lnTo>
                  <a:pt x="11301259" y="3362124"/>
                </a:lnTo>
                <a:lnTo>
                  <a:pt x="0" y="3362124"/>
                </a:lnTo>
                <a:lnTo>
                  <a:pt x="0" y="0"/>
                </a:lnTo>
                <a:close/>
              </a:path>
            </a:pathLst>
          </a:custGeom>
          <a:blipFill>
            <a:blip r:embed="rId5"/>
            <a:stretch>
              <a:fillRect l="0" t="0" r="0" b="0"/>
            </a:stretch>
          </a:blipFill>
        </p:spPr>
      </p:sp>
      <p:sp>
        <p:nvSpPr>
          <p:cNvPr name="TextBox 6" id="6"/>
          <p:cNvSpPr txBox="true"/>
          <p:nvPr/>
        </p:nvSpPr>
        <p:spPr>
          <a:xfrm rot="0">
            <a:off x="1028700" y="1657350"/>
            <a:ext cx="6732128" cy="3387725"/>
          </a:xfrm>
          <a:prstGeom prst="rect">
            <a:avLst/>
          </a:prstGeom>
        </p:spPr>
        <p:txBody>
          <a:bodyPr anchor="t" rtlCol="false" tIns="0" lIns="0" bIns="0" rIns="0">
            <a:spAutoFit/>
          </a:bodyPr>
          <a:lstStyle/>
          <a:p>
            <a:pPr algn="l">
              <a:lnSpc>
                <a:spcPts val="8800"/>
              </a:lnSpc>
            </a:pPr>
            <a:r>
              <a:rPr lang="en-US" sz="8000">
                <a:solidFill>
                  <a:srgbClr val="FFFFFF"/>
                </a:solidFill>
                <a:latin typeface="Play"/>
                <a:ea typeface="Play"/>
                <a:cs typeface="Play"/>
                <a:sym typeface="Play"/>
              </a:rPr>
              <a:t>Synchronized Method Example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9421086" y="2050937"/>
          <a:ext cx="7277100" cy="6185127"/>
        </p:xfrm>
        <a:graphic>
          <a:graphicData uri="http://schemas.openxmlformats.org/drawingml/2006/table">
            <a:tbl>
              <a:tblPr/>
              <a:tblGrid>
                <a:gridCol w="1033614"/>
                <a:gridCol w="6243486"/>
              </a:tblGrid>
              <a:tr h="2061709">
                <a:tc>
                  <a:txBody>
                    <a:bodyPr anchor="t" rtlCol="false"/>
                    <a:lstStyle/>
                    <a:p>
                      <a:pPr algn="ctr">
                        <a:lnSpc>
                          <a:spcPts val="3919"/>
                        </a:lnSpc>
                        <a:defRPr/>
                      </a:pPr>
                      <a:endParaRPr lang="en-US" sz="1100"/>
                    </a:p>
                  </a:txBody>
                  <a:tcPr marL="190500" marR="190500" marT="190500" marB="190500" anchor="ctr">
                    <a:lnL cmpd="sng" algn="ctr" cap="flat" w="9525">
                      <a:solidFill>
                        <a:srgbClr val="11111B"/>
                      </a:solidFill>
                      <a:prstDash val="solid"/>
                      <a:round/>
                      <a:headEnd type="none" w="med" len="med"/>
                      <a:tailEnd type="none" w="med" len="med"/>
                    </a:lnL>
                    <a:lnR cmpd="sng" algn="ctr" cap="flat" w="9525">
                      <a:solidFill>
                        <a:srgbClr val="11111B"/>
                      </a:solidFill>
                      <a:prstDash val="solid"/>
                      <a:round/>
                      <a:headEnd type="none" w="med" len="med"/>
                      <a:tailEnd type="none" w="med" len="med"/>
                    </a:lnR>
                    <a:lnT cmpd="sng" algn="ctr" cap="flat" w="9525">
                      <a:solidFill>
                        <a:srgbClr val="11111B"/>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4479"/>
                        </a:lnSpc>
                        <a:defRPr/>
                      </a:pPr>
                      <a:r>
                        <a:rPr lang="en-US" sz="3199">
                          <a:solidFill>
                            <a:srgbClr val="FFFFFF"/>
                          </a:solidFill>
                          <a:latin typeface="Telegraf"/>
                          <a:ea typeface="Telegraf"/>
                          <a:cs typeface="Telegraf"/>
                          <a:sym typeface="Telegraf"/>
                        </a:rPr>
                        <a:t>Deadlock </a:t>
                      </a:r>
                      <a:endParaRPr lang="en-US" sz="1100"/>
                    </a:p>
                    <a:p>
                      <a:pPr algn="l">
                        <a:lnSpc>
                          <a:spcPts val="4479"/>
                        </a:lnSpc>
                      </a:pPr>
                    </a:p>
                  </a:txBody>
                  <a:tcPr marL="190500" marR="190500" marT="190500" marB="190500" anchor="ctr">
                    <a:lnL cmpd="sng" algn="ctr" cap="flat" w="9525">
                      <a:solidFill>
                        <a:srgbClr val="11111B"/>
                      </a:solidFill>
                      <a:prstDash val="solid"/>
                      <a:round/>
                      <a:headEnd type="none" w="med" len="med"/>
                      <a:tailEnd type="none" w="med" len="med"/>
                    </a:lnL>
                    <a:lnR cmpd="sng" algn="ctr" cap="flat" w="9525">
                      <a:solidFill>
                        <a:srgbClr val="11111B"/>
                      </a:solidFill>
                      <a:prstDash val="solid"/>
                      <a:round/>
                      <a:headEnd type="none" w="med" len="med"/>
                      <a:tailEnd type="none" w="med" len="med"/>
                    </a:lnR>
                    <a:lnT cmpd="sng" algn="ctr" cap="flat" w="9525">
                      <a:solidFill>
                        <a:srgbClr val="11111B"/>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2061709">
                <a:tc>
                  <a:txBody>
                    <a:bodyPr anchor="t" rtlCol="false"/>
                    <a:lstStyle/>
                    <a:p>
                      <a:pPr algn="ctr">
                        <a:lnSpc>
                          <a:spcPts val="3919"/>
                        </a:lnSpc>
                        <a:defRPr/>
                      </a:pPr>
                      <a:endParaRPr lang="en-US" sz="1100"/>
                    </a:p>
                  </a:txBody>
                  <a:tcPr marL="190500" marR="190500" marT="190500" marB="190500" anchor="ctr">
                    <a:lnL cmpd="sng" algn="ctr" cap="flat" w="9525">
                      <a:solidFill>
                        <a:srgbClr val="11111B"/>
                      </a:solidFill>
                      <a:prstDash val="solid"/>
                      <a:round/>
                      <a:headEnd type="none" w="med" len="med"/>
                      <a:tailEnd type="none" w="med" len="med"/>
                    </a:lnL>
                    <a:lnR cmpd="sng" algn="ctr" cap="flat" w="9525">
                      <a:solidFill>
                        <a:srgbClr val="11111B"/>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4479"/>
                        </a:lnSpc>
                        <a:defRPr/>
                      </a:pPr>
                      <a:r>
                        <a:rPr lang="en-US" sz="3199">
                          <a:solidFill>
                            <a:srgbClr val="FFFFFF"/>
                          </a:solidFill>
                          <a:latin typeface="Telegraf"/>
                          <a:ea typeface="Telegraf"/>
                          <a:cs typeface="Telegraf"/>
                          <a:sym typeface="Telegraf"/>
                        </a:rPr>
                        <a:t>Race Condition</a:t>
                      </a:r>
                      <a:endParaRPr lang="en-US" sz="1100"/>
                    </a:p>
                  </a:txBody>
                  <a:tcPr marL="190500" marR="190500" marT="190500" marB="190500" anchor="ctr">
                    <a:lnL cmpd="sng" algn="ctr" cap="flat" w="9525">
                      <a:solidFill>
                        <a:srgbClr val="11111B"/>
                      </a:solidFill>
                      <a:prstDash val="solid"/>
                      <a:round/>
                      <a:headEnd type="none" w="med" len="med"/>
                      <a:tailEnd type="none" w="med" len="med"/>
                    </a:lnL>
                    <a:lnR cmpd="sng" algn="ctr" cap="flat" w="9525">
                      <a:solidFill>
                        <a:srgbClr val="11111B"/>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2061709">
                <a:tc>
                  <a:txBody>
                    <a:bodyPr anchor="t" rtlCol="false"/>
                    <a:lstStyle/>
                    <a:p>
                      <a:pPr algn="ctr">
                        <a:lnSpc>
                          <a:spcPts val="3919"/>
                        </a:lnSpc>
                        <a:defRPr/>
                      </a:pPr>
                      <a:endParaRPr lang="en-US" sz="1100"/>
                    </a:p>
                  </a:txBody>
                  <a:tcPr marL="190500" marR="190500" marT="190500" marB="190500" anchor="ctr">
                    <a:lnL cmpd="sng" algn="ctr" cap="flat" w="9525">
                      <a:solidFill>
                        <a:srgbClr val="11111B"/>
                      </a:solidFill>
                      <a:prstDash val="solid"/>
                      <a:round/>
                      <a:headEnd type="none" w="med" len="med"/>
                      <a:tailEnd type="none" w="med" len="med"/>
                    </a:lnL>
                    <a:lnR cmpd="sng" algn="ctr" cap="flat" w="9525">
                      <a:solidFill>
                        <a:srgbClr val="11111B"/>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11111B"/>
                      </a:solidFill>
                      <a:prstDash val="solid"/>
                      <a:round/>
                      <a:headEnd type="none" w="med" len="med"/>
                      <a:tailEnd type="none" w="med" len="med"/>
                    </a:lnB>
                  </a:tcPr>
                </a:tc>
                <a:tc>
                  <a:txBody>
                    <a:bodyPr anchor="t" rtlCol="false"/>
                    <a:lstStyle/>
                    <a:p>
                      <a:pPr algn="l">
                        <a:lnSpc>
                          <a:spcPts val="4479"/>
                        </a:lnSpc>
                        <a:defRPr/>
                      </a:pPr>
                      <a:r>
                        <a:rPr lang="en-US" sz="3199">
                          <a:solidFill>
                            <a:srgbClr val="FFFFFF"/>
                          </a:solidFill>
                          <a:latin typeface="Telegraf"/>
                          <a:ea typeface="Telegraf"/>
                          <a:cs typeface="Telegraf"/>
                          <a:sym typeface="Telegraf"/>
                        </a:rPr>
                        <a:t>Thread Starvation</a:t>
                      </a:r>
                      <a:endParaRPr lang="en-US" sz="1100"/>
                    </a:p>
                  </a:txBody>
                  <a:tcPr marL="190500" marR="190500" marT="190500" marB="190500" anchor="ctr">
                    <a:lnL cmpd="sng" algn="ctr" cap="flat" w="9525">
                      <a:solidFill>
                        <a:srgbClr val="11111B"/>
                      </a:solidFill>
                      <a:prstDash val="solid"/>
                      <a:round/>
                      <a:headEnd type="none" w="med" len="med"/>
                      <a:tailEnd type="none" w="med" len="med"/>
                    </a:lnL>
                    <a:lnR cmpd="sng" algn="ctr" cap="flat" w="9525">
                      <a:solidFill>
                        <a:srgbClr val="11111B"/>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11111B"/>
                      </a:solidFill>
                      <a:prstDash val="solid"/>
                      <a:round/>
                      <a:headEnd type="none" w="med" len="med"/>
                      <a:tailEnd type="none" w="med" len="med"/>
                    </a:lnB>
                  </a:tcPr>
                </a:tc>
              </a:tr>
            </a:tbl>
          </a:graphicData>
        </a:graphic>
      </p:graphicFrame>
      <p:sp>
        <p:nvSpPr>
          <p:cNvPr name="Freeform 3" id="3"/>
          <p:cNvSpPr/>
          <p:nvPr/>
        </p:nvSpPr>
        <p:spPr>
          <a:xfrm flipH="false" flipV="false" rot="0">
            <a:off x="9733657" y="2973151"/>
            <a:ext cx="280527" cy="265799"/>
          </a:xfrm>
          <a:custGeom>
            <a:avLst/>
            <a:gdLst/>
            <a:ahLst/>
            <a:cxnLst/>
            <a:rect r="r" b="b" t="t" l="l"/>
            <a:pathLst>
              <a:path h="265799" w="280527">
                <a:moveTo>
                  <a:pt x="0" y="0"/>
                </a:moveTo>
                <a:lnTo>
                  <a:pt x="280527" y="0"/>
                </a:lnTo>
                <a:lnTo>
                  <a:pt x="280527" y="265799"/>
                </a:lnTo>
                <a:lnTo>
                  <a:pt x="0" y="265799"/>
                </a:lnTo>
                <a:lnTo>
                  <a:pt x="0" y="0"/>
                </a:lnTo>
                <a:close/>
              </a:path>
            </a:pathLst>
          </a:custGeom>
          <a:blipFill>
            <a:blip r:embed="rId2"/>
            <a:stretch>
              <a:fillRect l="0" t="0" r="0" b="0"/>
            </a:stretch>
          </a:blipFill>
        </p:spPr>
      </p:sp>
      <p:sp>
        <p:nvSpPr>
          <p:cNvPr name="Freeform 4" id="4"/>
          <p:cNvSpPr/>
          <p:nvPr/>
        </p:nvSpPr>
        <p:spPr>
          <a:xfrm flipH="false" flipV="false" rot="0">
            <a:off x="9733657" y="5010600"/>
            <a:ext cx="280527" cy="265799"/>
          </a:xfrm>
          <a:custGeom>
            <a:avLst/>
            <a:gdLst/>
            <a:ahLst/>
            <a:cxnLst/>
            <a:rect r="r" b="b" t="t" l="l"/>
            <a:pathLst>
              <a:path h="265799" w="280527">
                <a:moveTo>
                  <a:pt x="0" y="0"/>
                </a:moveTo>
                <a:lnTo>
                  <a:pt x="280527" y="0"/>
                </a:lnTo>
                <a:lnTo>
                  <a:pt x="280527" y="265800"/>
                </a:lnTo>
                <a:lnTo>
                  <a:pt x="0" y="265800"/>
                </a:lnTo>
                <a:lnTo>
                  <a:pt x="0" y="0"/>
                </a:lnTo>
                <a:close/>
              </a:path>
            </a:pathLst>
          </a:custGeom>
          <a:blipFill>
            <a:blip r:embed="rId2"/>
            <a:stretch>
              <a:fillRect l="0" t="0" r="0" b="0"/>
            </a:stretch>
          </a:blipFill>
        </p:spPr>
      </p:sp>
      <p:sp>
        <p:nvSpPr>
          <p:cNvPr name="Freeform 5" id="5"/>
          <p:cNvSpPr/>
          <p:nvPr/>
        </p:nvSpPr>
        <p:spPr>
          <a:xfrm flipH="false" flipV="false" rot="0">
            <a:off x="9733657" y="7044848"/>
            <a:ext cx="280527" cy="265799"/>
          </a:xfrm>
          <a:custGeom>
            <a:avLst/>
            <a:gdLst/>
            <a:ahLst/>
            <a:cxnLst/>
            <a:rect r="r" b="b" t="t" l="l"/>
            <a:pathLst>
              <a:path h="265799" w="280527">
                <a:moveTo>
                  <a:pt x="0" y="0"/>
                </a:moveTo>
                <a:lnTo>
                  <a:pt x="280527" y="0"/>
                </a:lnTo>
                <a:lnTo>
                  <a:pt x="280527" y="265799"/>
                </a:lnTo>
                <a:lnTo>
                  <a:pt x="0" y="265799"/>
                </a:lnTo>
                <a:lnTo>
                  <a:pt x="0" y="0"/>
                </a:lnTo>
                <a:close/>
              </a:path>
            </a:pathLst>
          </a:custGeom>
          <a:blipFill>
            <a:blip r:embed="rId2"/>
            <a:stretch>
              <a:fillRect l="0" t="0" r="0" b="0"/>
            </a:stretch>
          </a:blipFill>
        </p:spPr>
      </p:sp>
      <p:grpSp>
        <p:nvGrpSpPr>
          <p:cNvPr name="Group 6" id="6"/>
          <p:cNvGrpSpPr/>
          <p:nvPr/>
        </p:nvGrpSpPr>
        <p:grpSpPr>
          <a:xfrm rot="0">
            <a:off x="1028700" y="3698886"/>
            <a:ext cx="7062092" cy="2889228"/>
            <a:chOff x="0" y="0"/>
            <a:chExt cx="9416122" cy="3852304"/>
          </a:xfrm>
        </p:grpSpPr>
        <p:sp>
          <p:nvSpPr>
            <p:cNvPr name="TextBox 7" id="7"/>
            <p:cNvSpPr txBox="true"/>
            <p:nvPr/>
          </p:nvSpPr>
          <p:spPr>
            <a:xfrm rot="0">
              <a:off x="0" y="57150"/>
              <a:ext cx="9416122" cy="1564217"/>
            </a:xfrm>
            <a:prstGeom prst="rect">
              <a:avLst/>
            </a:prstGeom>
          </p:spPr>
          <p:txBody>
            <a:bodyPr anchor="t" rtlCol="false" tIns="0" lIns="0" bIns="0" rIns="0">
              <a:spAutoFit/>
            </a:bodyPr>
            <a:lstStyle/>
            <a:p>
              <a:pPr algn="l">
                <a:lnSpc>
                  <a:spcPts val="8800"/>
                </a:lnSpc>
              </a:pPr>
              <a:r>
                <a:rPr lang="en-US" sz="8000">
                  <a:solidFill>
                    <a:srgbClr val="FFFFFF"/>
                  </a:solidFill>
                  <a:latin typeface="Play"/>
                  <a:ea typeface="Play"/>
                  <a:cs typeface="Play"/>
                  <a:sym typeface="Play"/>
                </a:rPr>
                <a:t>Multithreading </a:t>
              </a:r>
            </a:p>
          </p:txBody>
        </p:sp>
        <p:sp>
          <p:nvSpPr>
            <p:cNvPr name="TextBox 8" id="8"/>
            <p:cNvSpPr txBox="true"/>
            <p:nvPr/>
          </p:nvSpPr>
          <p:spPr>
            <a:xfrm rot="0">
              <a:off x="0" y="2149443"/>
              <a:ext cx="8255194" cy="1702862"/>
            </a:xfrm>
            <a:prstGeom prst="rect">
              <a:avLst/>
            </a:prstGeom>
          </p:spPr>
          <p:txBody>
            <a:bodyPr anchor="t" rtlCol="false" tIns="0" lIns="0" bIns="0" rIns="0">
              <a:spAutoFit/>
            </a:bodyPr>
            <a:lstStyle/>
            <a:p>
              <a:pPr algn="l">
                <a:lnSpc>
                  <a:spcPts val="10399"/>
                </a:lnSpc>
              </a:pPr>
              <a:r>
                <a:rPr lang="en-US" sz="7999">
                  <a:solidFill>
                    <a:srgbClr val="FFFFFF"/>
                  </a:solidFill>
                  <a:latin typeface="Play"/>
                  <a:ea typeface="Play"/>
                  <a:cs typeface="Play"/>
                  <a:sym typeface="Play"/>
                </a:rPr>
                <a:t>Problems</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sp>
        <p:nvSpPr>
          <p:cNvPr name="Freeform 2" id="2"/>
          <p:cNvSpPr/>
          <p:nvPr/>
        </p:nvSpPr>
        <p:spPr>
          <a:xfrm flipH="false" flipV="false" rot="0">
            <a:off x="-1839083" y="1299375"/>
            <a:ext cx="24354668" cy="11751127"/>
          </a:xfrm>
          <a:custGeom>
            <a:avLst/>
            <a:gdLst/>
            <a:ahLst/>
            <a:cxnLst/>
            <a:rect r="r" b="b" t="t" l="l"/>
            <a:pathLst>
              <a:path h="11751127" w="24354668">
                <a:moveTo>
                  <a:pt x="0" y="0"/>
                </a:moveTo>
                <a:lnTo>
                  <a:pt x="24354668" y="0"/>
                </a:lnTo>
                <a:lnTo>
                  <a:pt x="24354668" y="11751127"/>
                </a:lnTo>
                <a:lnTo>
                  <a:pt x="0" y="11751127"/>
                </a:lnTo>
                <a:lnTo>
                  <a:pt x="0" y="0"/>
                </a:lnTo>
                <a:close/>
              </a:path>
            </a:pathLst>
          </a:custGeom>
          <a:blipFill>
            <a:blip r:embed="rId2">
              <a:alphaModFix amt="19999"/>
            </a:blip>
            <a:stretch>
              <a:fillRect l="0" t="0" r="0" b="0"/>
            </a:stretch>
          </a:blipFill>
        </p:spPr>
      </p:sp>
      <p:sp>
        <p:nvSpPr>
          <p:cNvPr name="TextBox 3" id="3"/>
          <p:cNvSpPr txBox="true"/>
          <p:nvPr/>
        </p:nvSpPr>
        <p:spPr>
          <a:xfrm rot="0">
            <a:off x="1028700" y="1657350"/>
            <a:ext cx="6732128" cy="2273300"/>
          </a:xfrm>
          <a:prstGeom prst="rect">
            <a:avLst/>
          </a:prstGeom>
        </p:spPr>
        <p:txBody>
          <a:bodyPr anchor="t" rtlCol="false" tIns="0" lIns="0" bIns="0" rIns="0">
            <a:spAutoFit/>
          </a:bodyPr>
          <a:lstStyle/>
          <a:p>
            <a:pPr algn="l">
              <a:lnSpc>
                <a:spcPts val="8800"/>
              </a:lnSpc>
            </a:pPr>
            <a:r>
              <a:rPr lang="en-US" sz="8000">
                <a:solidFill>
                  <a:srgbClr val="FFFFFF"/>
                </a:solidFill>
                <a:latin typeface="Play"/>
                <a:ea typeface="Play"/>
                <a:cs typeface="Play"/>
                <a:sym typeface="Play"/>
              </a:rPr>
              <a:t>Deadlock </a:t>
            </a:r>
          </a:p>
          <a:p>
            <a:pPr algn="l">
              <a:lnSpc>
                <a:spcPts val="8800"/>
              </a:lnSpc>
            </a:pPr>
          </a:p>
        </p:txBody>
      </p:sp>
      <p:sp>
        <p:nvSpPr>
          <p:cNvPr name="Freeform 4" id="4"/>
          <p:cNvSpPr/>
          <p:nvPr/>
        </p:nvSpPr>
        <p:spPr>
          <a:xfrm flipH="false" flipV="false" rot="0">
            <a:off x="8581259" y="-2335773"/>
            <a:ext cx="5706711" cy="5078973"/>
          </a:xfrm>
          <a:custGeom>
            <a:avLst/>
            <a:gdLst/>
            <a:ahLst/>
            <a:cxnLst/>
            <a:rect r="r" b="b" t="t" l="l"/>
            <a:pathLst>
              <a:path h="5078973" w="5706711">
                <a:moveTo>
                  <a:pt x="0" y="0"/>
                </a:moveTo>
                <a:lnTo>
                  <a:pt x="5706711" y="0"/>
                </a:lnTo>
                <a:lnTo>
                  <a:pt x="5706711" y="5078973"/>
                </a:lnTo>
                <a:lnTo>
                  <a:pt x="0" y="5078973"/>
                </a:lnTo>
                <a:lnTo>
                  <a:pt x="0" y="0"/>
                </a:lnTo>
                <a:close/>
              </a:path>
            </a:pathLst>
          </a:custGeom>
          <a:blipFill>
            <a:blip r:embed="rId3"/>
            <a:stretch>
              <a:fillRect l="0" t="0" r="0" b="0"/>
            </a:stretch>
          </a:blipFill>
        </p:spPr>
      </p:sp>
      <p:sp>
        <p:nvSpPr>
          <p:cNvPr name="Freeform 5" id="5"/>
          <p:cNvSpPr/>
          <p:nvPr/>
        </p:nvSpPr>
        <p:spPr>
          <a:xfrm flipH="false" flipV="false" rot="0">
            <a:off x="1601937" y="7681603"/>
            <a:ext cx="5214911" cy="4941128"/>
          </a:xfrm>
          <a:custGeom>
            <a:avLst/>
            <a:gdLst/>
            <a:ahLst/>
            <a:cxnLst/>
            <a:rect r="r" b="b" t="t" l="l"/>
            <a:pathLst>
              <a:path h="4941128" w="5214911">
                <a:moveTo>
                  <a:pt x="0" y="0"/>
                </a:moveTo>
                <a:lnTo>
                  <a:pt x="5214911" y="0"/>
                </a:lnTo>
                <a:lnTo>
                  <a:pt x="5214911" y="4941128"/>
                </a:lnTo>
                <a:lnTo>
                  <a:pt x="0" y="4941128"/>
                </a:lnTo>
                <a:lnTo>
                  <a:pt x="0" y="0"/>
                </a:lnTo>
                <a:close/>
              </a:path>
            </a:pathLst>
          </a:custGeom>
          <a:blipFill>
            <a:blip r:embed="rId4"/>
            <a:stretch>
              <a:fillRect l="0" t="0" r="0" b="0"/>
            </a:stretch>
          </a:blipFill>
        </p:spPr>
      </p:sp>
      <p:sp>
        <p:nvSpPr>
          <p:cNvPr name="TextBox 6" id="6"/>
          <p:cNvSpPr txBox="true"/>
          <p:nvPr/>
        </p:nvSpPr>
        <p:spPr>
          <a:xfrm rot="0">
            <a:off x="6450244" y="2689225"/>
            <a:ext cx="9968740" cy="5467351"/>
          </a:xfrm>
          <a:prstGeom prst="rect">
            <a:avLst/>
          </a:prstGeom>
        </p:spPr>
        <p:txBody>
          <a:bodyPr anchor="t" rtlCol="false" tIns="0" lIns="0" bIns="0" rIns="0">
            <a:spAutoFit/>
          </a:bodyPr>
          <a:lstStyle/>
          <a:p>
            <a:pPr algn="just" marL="842007" indent="-421003" lvl="1">
              <a:lnSpc>
                <a:spcPts val="5459"/>
              </a:lnSpc>
              <a:buFont typeface="Arial"/>
              <a:buChar char="•"/>
            </a:pPr>
            <a:r>
              <a:rPr lang="en-US" sz="3899">
                <a:solidFill>
                  <a:srgbClr val="FFFFFF"/>
                </a:solidFill>
                <a:latin typeface="Canva Sans"/>
                <a:ea typeface="Canva Sans"/>
                <a:cs typeface="Canva Sans"/>
                <a:sym typeface="Canva Sans"/>
              </a:rPr>
              <a:t>Deadlock can occur in a situation when a </a:t>
            </a:r>
            <a:r>
              <a:rPr lang="en-US" b="true" sz="3899">
                <a:solidFill>
                  <a:srgbClr val="FFFFFF"/>
                </a:solidFill>
                <a:latin typeface="Canva Sans Bold"/>
                <a:ea typeface="Canva Sans Bold"/>
                <a:cs typeface="Canva Sans Bold"/>
                <a:sym typeface="Canva Sans Bold"/>
              </a:rPr>
              <a:t>thread is waiting for an object lock</a:t>
            </a:r>
            <a:r>
              <a:rPr lang="en-US" sz="3899">
                <a:solidFill>
                  <a:srgbClr val="FFFFFF"/>
                </a:solidFill>
                <a:latin typeface="Canva Sans"/>
                <a:ea typeface="Canva Sans"/>
                <a:cs typeface="Canva Sans"/>
                <a:sym typeface="Canva Sans"/>
              </a:rPr>
              <a:t>, that is acquired by another thread and second thread is waiting for an object lock that is acquired by first thread. Since, both threads are waiting for each other to release the lock, the condition is called deadlock.</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sp>
        <p:nvSpPr>
          <p:cNvPr name="Freeform 2" id="2"/>
          <p:cNvSpPr/>
          <p:nvPr/>
        </p:nvSpPr>
        <p:spPr>
          <a:xfrm flipH="false" flipV="false" rot="0">
            <a:off x="-1839083" y="1299375"/>
            <a:ext cx="24354668" cy="11751127"/>
          </a:xfrm>
          <a:custGeom>
            <a:avLst/>
            <a:gdLst/>
            <a:ahLst/>
            <a:cxnLst/>
            <a:rect r="r" b="b" t="t" l="l"/>
            <a:pathLst>
              <a:path h="11751127" w="24354668">
                <a:moveTo>
                  <a:pt x="0" y="0"/>
                </a:moveTo>
                <a:lnTo>
                  <a:pt x="24354668" y="0"/>
                </a:lnTo>
                <a:lnTo>
                  <a:pt x="24354668" y="11751127"/>
                </a:lnTo>
                <a:lnTo>
                  <a:pt x="0" y="11751127"/>
                </a:lnTo>
                <a:lnTo>
                  <a:pt x="0" y="0"/>
                </a:lnTo>
                <a:close/>
              </a:path>
            </a:pathLst>
          </a:custGeom>
          <a:blipFill>
            <a:blip r:embed="rId2">
              <a:alphaModFix amt="19999"/>
            </a:blip>
            <a:stretch>
              <a:fillRect l="0" t="0" r="0" b="0"/>
            </a:stretch>
          </a:blipFill>
        </p:spPr>
      </p:sp>
      <p:sp>
        <p:nvSpPr>
          <p:cNvPr name="Freeform 3" id="3"/>
          <p:cNvSpPr/>
          <p:nvPr/>
        </p:nvSpPr>
        <p:spPr>
          <a:xfrm flipH="false" flipV="false" rot="0">
            <a:off x="8581259" y="-2335773"/>
            <a:ext cx="5706711" cy="5078973"/>
          </a:xfrm>
          <a:custGeom>
            <a:avLst/>
            <a:gdLst/>
            <a:ahLst/>
            <a:cxnLst/>
            <a:rect r="r" b="b" t="t" l="l"/>
            <a:pathLst>
              <a:path h="5078973" w="5706711">
                <a:moveTo>
                  <a:pt x="0" y="0"/>
                </a:moveTo>
                <a:lnTo>
                  <a:pt x="5706711" y="0"/>
                </a:lnTo>
                <a:lnTo>
                  <a:pt x="5706711" y="5078973"/>
                </a:lnTo>
                <a:lnTo>
                  <a:pt x="0" y="5078973"/>
                </a:lnTo>
                <a:lnTo>
                  <a:pt x="0" y="0"/>
                </a:lnTo>
                <a:close/>
              </a:path>
            </a:pathLst>
          </a:custGeom>
          <a:blipFill>
            <a:blip r:embed="rId3"/>
            <a:stretch>
              <a:fillRect l="0" t="0" r="0" b="0"/>
            </a:stretch>
          </a:blipFill>
        </p:spPr>
      </p:sp>
      <p:sp>
        <p:nvSpPr>
          <p:cNvPr name="Freeform 4" id="4"/>
          <p:cNvSpPr/>
          <p:nvPr/>
        </p:nvSpPr>
        <p:spPr>
          <a:xfrm flipH="false" flipV="false" rot="0">
            <a:off x="1601937" y="7681603"/>
            <a:ext cx="5214911" cy="4941128"/>
          </a:xfrm>
          <a:custGeom>
            <a:avLst/>
            <a:gdLst/>
            <a:ahLst/>
            <a:cxnLst/>
            <a:rect r="r" b="b" t="t" l="l"/>
            <a:pathLst>
              <a:path h="4941128" w="5214911">
                <a:moveTo>
                  <a:pt x="0" y="0"/>
                </a:moveTo>
                <a:lnTo>
                  <a:pt x="5214911" y="0"/>
                </a:lnTo>
                <a:lnTo>
                  <a:pt x="5214911" y="4941128"/>
                </a:lnTo>
                <a:lnTo>
                  <a:pt x="0" y="4941128"/>
                </a:lnTo>
                <a:lnTo>
                  <a:pt x="0" y="0"/>
                </a:lnTo>
                <a:close/>
              </a:path>
            </a:pathLst>
          </a:custGeom>
          <a:blipFill>
            <a:blip r:embed="rId4"/>
            <a:stretch>
              <a:fillRect l="0" t="0" r="0" b="0"/>
            </a:stretch>
          </a:blipFill>
        </p:spPr>
      </p:sp>
      <p:sp>
        <p:nvSpPr>
          <p:cNvPr name="Freeform 5" id="5"/>
          <p:cNvSpPr/>
          <p:nvPr/>
        </p:nvSpPr>
        <p:spPr>
          <a:xfrm flipH="false" flipV="false" rot="0">
            <a:off x="7832939" y="690115"/>
            <a:ext cx="7203350" cy="8906770"/>
          </a:xfrm>
          <a:custGeom>
            <a:avLst/>
            <a:gdLst/>
            <a:ahLst/>
            <a:cxnLst/>
            <a:rect r="r" b="b" t="t" l="l"/>
            <a:pathLst>
              <a:path h="8906770" w="7203350">
                <a:moveTo>
                  <a:pt x="0" y="0"/>
                </a:moveTo>
                <a:lnTo>
                  <a:pt x="7203351" y="0"/>
                </a:lnTo>
                <a:lnTo>
                  <a:pt x="7203351" y="8906770"/>
                </a:lnTo>
                <a:lnTo>
                  <a:pt x="0" y="8906770"/>
                </a:lnTo>
                <a:lnTo>
                  <a:pt x="0" y="0"/>
                </a:lnTo>
                <a:close/>
              </a:path>
            </a:pathLst>
          </a:custGeom>
          <a:blipFill>
            <a:blip r:embed="rId5"/>
            <a:stretch>
              <a:fillRect l="0" t="0" r="0" b="0"/>
            </a:stretch>
          </a:blipFill>
        </p:spPr>
      </p:sp>
      <p:sp>
        <p:nvSpPr>
          <p:cNvPr name="TextBox 6" id="6"/>
          <p:cNvSpPr txBox="true"/>
          <p:nvPr/>
        </p:nvSpPr>
        <p:spPr>
          <a:xfrm rot="0">
            <a:off x="1028700" y="1657350"/>
            <a:ext cx="6732128" cy="2273300"/>
          </a:xfrm>
          <a:prstGeom prst="rect">
            <a:avLst/>
          </a:prstGeom>
        </p:spPr>
        <p:txBody>
          <a:bodyPr anchor="t" rtlCol="false" tIns="0" lIns="0" bIns="0" rIns="0">
            <a:spAutoFit/>
          </a:bodyPr>
          <a:lstStyle/>
          <a:p>
            <a:pPr algn="l">
              <a:lnSpc>
                <a:spcPts val="8800"/>
              </a:lnSpc>
            </a:pPr>
            <a:r>
              <a:rPr lang="en-US" sz="8000">
                <a:solidFill>
                  <a:srgbClr val="FFFFFF"/>
                </a:solidFill>
                <a:latin typeface="Play"/>
                <a:ea typeface="Play"/>
                <a:cs typeface="Play"/>
                <a:sym typeface="Play"/>
              </a:rPr>
              <a:t>Deadlock Example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sp>
        <p:nvSpPr>
          <p:cNvPr name="Freeform 2" id="2"/>
          <p:cNvSpPr/>
          <p:nvPr/>
        </p:nvSpPr>
        <p:spPr>
          <a:xfrm flipH="false" flipV="false" rot="0">
            <a:off x="-1839083" y="1299375"/>
            <a:ext cx="24354668" cy="11751127"/>
          </a:xfrm>
          <a:custGeom>
            <a:avLst/>
            <a:gdLst/>
            <a:ahLst/>
            <a:cxnLst/>
            <a:rect r="r" b="b" t="t" l="l"/>
            <a:pathLst>
              <a:path h="11751127" w="24354668">
                <a:moveTo>
                  <a:pt x="0" y="0"/>
                </a:moveTo>
                <a:lnTo>
                  <a:pt x="24354668" y="0"/>
                </a:lnTo>
                <a:lnTo>
                  <a:pt x="24354668" y="11751127"/>
                </a:lnTo>
                <a:lnTo>
                  <a:pt x="0" y="11751127"/>
                </a:lnTo>
                <a:lnTo>
                  <a:pt x="0" y="0"/>
                </a:lnTo>
                <a:close/>
              </a:path>
            </a:pathLst>
          </a:custGeom>
          <a:blipFill>
            <a:blip r:embed="rId2">
              <a:alphaModFix amt="19999"/>
            </a:blip>
            <a:stretch>
              <a:fillRect l="0" t="0" r="0" b="0"/>
            </a:stretch>
          </a:blipFill>
        </p:spPr>
      </p:sp>
      <p:sp>
        <p:nvSpPr>
          <p:cNvPr name="TextBox 3" id="3"/>
          <p:cNvSpPr txBox="true"/>
          <p:nvPr/>
        </p:nvSpPr>
        <p:spPr>
          <a:xfrm rot="0">
            <a:off x="1028700" y="1657350"/>
            <a:ext cx="6732128" cy="2273300"/>
          </a:xfrm>
          <a:prstGeom prst="rect">
            <a:avLst/>
          </a:prstGeom>
        </p:spPr>
        <p:txBody>
          <a:bodyPr anchor="t" rtlCol="false" tIns="0" lIns="0" bIns="0" rIns="0">
            <a:spAutoFit/>
          </a:bodyPr>
          <a:lstStyle/>
          <a:p>
            <a:pPr algn="l">
              <a:lnSpc>
                <a:spcPts val="8800"/>
              </a:lnSpc>
            </a:pPr>
            <a:r>
              <a:rPr lang="en-US" sz="8000">
                <a:solidFill>
                  <a:srgbClr val="FFFFFF"/>
                </a:solidFill>
                <a:latin typeface="Play"/>
                <a:ea typeface="Play"/>
                <a:cs typeface="Play"/>
                <a:sym typeface="Play"/>
              </a:rPr>
              <a:t>Race Condition</a:t>
            </a:r>
          </a:p>
        </p:txBody>
      </p:sp>
      <p:sp>
        <p:nvSpPr>
          <p:cNvPr name="Freeform 4" id="4"/>
          <p:cNvSpPr/>
          <p:nvPr/>
        </p:nvSpPr>
        <p:spPr>
          <a:xfrm flipH="false" flipV="false" rot="0">
            <a:off x="8581259" y="-2335773"/>
            <a:ext cx="5706711" cy="5078973"/>
          </a:xfrm>
          <a:custGeom>
            <a:avLst/>
            <a:gdLst/>
            <a:ahLst/>
            <a:cxnLst/>
            <a:rect r="r" b="b" t="t" l="l"/>
            <a:pathLst>
              <a:path h="5078973" w="5706711">
                <a:moveTo>
                  <a:pt x="0" y="0"/>
                </a:moveTo>
                <a:lnTo>
                  <a:pt x="5706711" y="0"/>
                </a:lnTo>
                <a:lnTo>
                  <a:pt x="5706711" y="5078973"/>
                </a:lnTo>
                <a:lnTo>
                  <a:pt x="0" y="5078973"/>
                </a:lnTo>
                <a:lnTo>
                  <a:pt x="0" y="0"/>
                </a:lnTo>
                <a:close/>
              </a:path>
            </a:pathLst>
          </a:custGeom>
          <a:blipFill>
            <a:blip r:embed="rId3"/>
            <a:stretch>
              <a:fillRect l="0" t="0" r="0" b="0"/>
            </a:stretch>
          </a:blipFill>
        </p:spPr>
      </p:sp>
      <p:sp>
        <p:nvSpPr>
          <p:cNvPr name="Freeform 5" id="5"/>
          <p:cNvSpPr/>
          <p:nvPr/>
        </p:nvSpPr>
        <p:spPr>
          <a:xfrm flipH="false" flipV="false" rot="0">
            <a:off x="1601937" y="7681603"/>
            <a:ext cx="5214911" cy="4941128"/>
          </a:xfrm>
          <a:custGeom>
            <a:avLst/>
            <a:gdLst/>
            <a:ahLst/>
            <a:cxnLst/>
            <a:rect r="r" b="b" t="t" l="l"/>
            <a:pathLst>
              <a:path h="4941128" w="5214911">
                <a:moveTo>
                  <a:pt x="0" y="0"/>
                </a:moveTo>
                <a:lnTo>
                  <a:pt x="5214911" y="0"/>
                </a:lnTo>
                <a:lnTo>
                  <a:pt x="5214911" y="4941128"/>
                </a:lnTo>
                <a:lnTo>
                  <a:pt x="0" y="4941128"/>
                </a:lnTo>
                <a:lnTo>
                  <a:pt x="0" y="0"/>
                </a:lnTo>
                <a:close/>
              </a:path>
            </a:pathLst>
          </a:custGeom>
          <a:blipFill>
            <a:blip r:embed="rId4"/>
            <a:stretch>
              <a:fillRect l="0" t="0" r="0" b="0"/>
            </a:stretch>
          </a:blipFill>
        </p:spPr>
      </p:sp>
      <p:sp>
        <p:nvSpPr>
          <p:cNvPr name="TextBox 6" id="6"/>
          <p:cNvSpPr txBox="true"/>
          <p:nvPr/>
        </p:nvSpPr>
        <p:spPr>
          <a:xfrm rot="0">
            <a:off x="6816848" y="3246438"/>
            <a:ext cx="9968740" cy="6654800"/>
          </a:xfrm>
          <a:prstGeom prst="rect">
            <a:avLst/>
          </a:prstGeom>
        </p:spPr>
        <p:txBody>
          <a:bodyPr anchor="t" rtlCol="false" tIns="0" lIns="0" bIns="0" rIns="0">
            <a:spAutoFit/>
          </a:bodyPr>
          <a:lstStyle/>
          <a:p>
            <a:pPr algn="just" marL="820417" indent="-410209" lvl="1">
              <a:lnSpc>
                <a:spcPts val="5319"/>
              </a:lnSpc>
              <a:buFont typeface="Arial"/>
              <a:buChar char="•"/>
            </a:pPr>
            <a:r>
              <a:rPr lang="en-US" sz="3799">
                <a:solidFill>
                  <a:srgbClr val="FFFFFF"/>
                </a:solidFill>
                <a:latin typeface="Canva Sans"/>
                <a:ea typeface="Canva Sans"/>
                <a:cs typeface="Canva Sans"/>
                <a:sym typeface="Canva Sans"/>
              </a:rPr>
              <a:t>A condition in which the critical section (a part of the program where shared memory is accessed) is concurrently executed by two or more threads. It leads to incorrect behavior of a program.</a:t>
            </a:r>
          </a:p>
          <a:p>
            <a:pPr algn="just" marL="820417" indent="-410209" lvl="1">
              <a:lnSpc>
                <a:spcPts val="5319"/>
              </a:lnSpc>
              <a:buFont typeface="Arial"/>
              <a:buChar char="•"/>
            </a:pPr>
            <a:r>
              <a:rPr lang="en-US" sz="3799">
                <a:solidFill>
                  <a:srgbClr val="FFFFFF"/>
                </a:solidFill>
                <a:latin typeface="Canva Sans"/>
                <a:ea typeface="Canva Sans"/>
                <a:cs typeface="Canva Sans"/>
                <a:sym typeface="Canva Sans"/>
              </a:rPr>
              <a:t>in layman terms, it is a condition in which two or more threads compete together to get certain shared resources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sp>
        <p:nvSpPr>
          <p:cNvPr name="Freeform 2" id="2"/>
          <p:cNvSpPr/>
          <p:nvPr/>
        </p:nvSpPr>
        <p:spPr>
          <a:xfrm flipH="false" flipV="false" rot="0">
            <a:off x="-1839083" y="1299375"/>
            <a:ext cx="24354668" cy="11751127"/>
          </a:xfrm>
          <a:custGeom>
            <a:avLst/>
            <a:gdLst/>
            <a:ahLst/>
            <a:cxnLst/>
            <a:rect r="r" b="b" t="t" l="l"/>
            <a:pathLst>
              <a:path h="11751127" w="24354668">
                <a:moveTo>
                  <a:pt x="0" y="0"/>
                </a:moveTo>
                <a:lnTo>
                  <a:pt x="24354668" y="0"/>
                </a:lnTo>
                <a:lnTo>
                  <a:pt x="24354668" y="11751127"/>
                </a:lnTo>
                <a:lnTo>
                  <a:pt x="0" y="11751127"/>
                </a:lnTo>
                <a:lnTo>
                  <a:pt x="0" y="0"/>
                </a:lnTo>
                <a:close/>
              </a:path>
            </a:pathLst>
          </a:custGeom>
          <a:blipFill>
            <a:blip r:embed="rId2">
              <a:alphaModFix amt="19999"/>
            </a:blip>
            <a:stretch>
              <a:fillRect l="0" t="0" r="0" b="0"/>
            </a:stretch>
          </a:blipFill>
        </p:spPr>
      </p:sp>
      <p:sp>
        <p:nvSpPr>
          <p:cNvPr name="Freeform 3" id="3"/>
          <p:cNvSpPr/>
          <p:nvPr/>
        </p:nvSpPr>
        <p:spPr>
          <a:xfrm flipH="false" flipV="false" rot="0">
            <a:off x="8581259" y="-2335773"/>
            <a:ext cx="5706711" cy="5078973"/>
          </a:xfrm>
          <a:custGeom>
            <a:avLst/>
            <a:gdLst/>
            <a:ahLst/>
            <a:cxnLst/>
            <a:rect r="r" b="b" t="t" l="l"/>
            <a:pathLst>
              <a:path h="5078973" w="5706711">
                <a:moveTo>
                  <a:pt x="0" y="0"/>
                </a:moveTo>
                <a:lnTo>
                  <a:pt x="5706711" y="0"/>
                </a:lnTo>
                <a:lnTo>
                  <a:pt x="5706711" y="5078973"/>
                </a:lnTo>
                <a:lnTo>
                  <a:pt x="0" y="5078973"/>
                </a:lnTo>
                <a:lnTo>
                  <a:pt x="0" y="0"/>
                </a:lnTo>
                <a:close/>
              </a:path>
            </a:pathLst>
          </a:custGeom>
          <a:blipFill>
            <a:blip r:embed="rId3"/>
            <a:stretch>
              <a:fillRect l="0" t="0" r="0" b="0"/>
            </a:stretch>
          </a:blipFill>
        </p:spPr>
      </p:sp>
      <p:sp>
        <p:nvSpPr>
          <p:cNvPr name="Freeform 4" id="4"/>
          <p:cNvSpPr/>
          <p:nvPr/>
        </p:nvSpPr>
        <p:spPr>
          <a:xfrm flipH="false" flipV="false" rot="0">
            <a:off x="1601937" y="7681603"/>
            <a:ext cx="5214911" cy="4941128"/>
          </a:xfrm>
          <a:custGeom>
            <a:avLst/>
            <a:gdLst/>
            <a:ahLst/>
            <a:cxnLst/>
            <a:rect r="r" b="b" t="t" l="l"/>
            <a:pathLst>
              <a:path h="4941128" w="5214911">
                <a:moveTo>
                  <a:pt x="0" y="0"/>
                </a:moveTo>
                <a:lnTo>
                  <a:pt x="5214911" y="0"/>
                </a:lnTo>
                <a:lnTo>
                  <a:pt x="5214911" y="4941128"/>
                </a:lnTo>
                <a:lnTo>
                  <a:pt x="0" y="4941128"/>
                </a:lnTo>
                <a:lnTo>
                  <a:pt x="0" y="0"/>
                </a:lnTo>
                <a:close/>
              </a:path>
            </a:pathLst>
          </a:custGeom>
          <a:blipFill>
            <a:blip r:embed="rId4"/>
            <a:stretch>
              <a:fillRect l="0" t="0" r="0" b="0"/>
            </a:stretch>
          </a:blipFill>
        </p:spPr>
      </p:sp>
      <p:sp>
        <p:nvSpPr>
          <p:cNvPr name="Freeform 5" id="5"/>
          <p:cNvSpPr/>
          <p:nvPr/>
        </p:nvSpPr>
        <p:spPr>
          <a:xfrm flipH="false" flipV="false" rot="0">
            <a:off x="6816848" y="1206528"/>
            <a:ext cx="8386558" cy="8657092"/>
          </a:xfrm>
          <a:custGeom>
            <a:avLst/>
            <a:gdLst/>
            <a:ahLst/>
            <a:cxnLst/>
            <a:rect r="r" b="b" t="t" l="l"/>
            <a:pathLst>
              <a:path h="8657092" w="8386558">
                <a:moveTo>
                  <a:pt x="0" y="0"/>
                </a:moveTo>
                <a:lnTo>
                  <a:pt x="8386558" y="0"/>
                </a:lnTo>
                <a:lnTo>
                  <a:pt x="8386558" y="8657092"/>
                </a:lnTo>
                <a:lnTo>
                  <a:pt x="0" y="8657092"/>
                </a:lnTo>
                <a:lnTo>
                  <a:pt x="0" y="0"/>
                </a:lnTo>
                <a:close/>
              </a:path>
            </a:pathLst>
          </a:custGeom>
          <a:blipFill>
            <a:blip r:embed="rId5"/>
            <a:stretch>
              <a:fillRect l="0" t="0" r="0" b="0"/>
            </a:stretch>
          </a:blipFill>
        </p:spPr>
      </p:sp>
      <p:sp>
        <p:nvSpPr>
          <p:cNvPr name="TextBox 6" id="6"/>
          <p:cNvSpPr txBox="true"/>
          <p:nvPr/>
        </p:nvSpPr>
        <p:spPr>
          <a:xfrm rot="0">
            <a:off x="1028700" y="1657350"/>
            <a:ext cx="5236671" cy="3387725"/>
          </a:xfrm>
          <a:prstGeom prst="rect">
            <a:avLst/>
          </a:prstGeom>
        </p:spPr>
        <p:txBody>
          <a:bodyPr anchor="t" rtlCol="false" tIns="0" lIns="0" bIns="0" rIns="0">
            <a:spAutoFit/>
          </a:bodyPr>
          <a:lstStyle/>
          <a:p>
            <a:pPr algn="l">
              <a:lnSpc>
                <a:spcPts val="8800"/>
              </a:lnSpc>
            </a:pPr>
            <a:r>
              <a:rPr lang="en-US" sz="8000">
                <a:solidFill>
                  <a:srgbClr val="FFFFFF"/>
                </a:solidFill>
                <a:latin typeface="Play"/>
                <a:ea typeface="Play"/>
                <a:cs typeface="Play"/>
                <a:sym typeface="Play"/>
              </a:rPr>
              <a:t>Race Condition Example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CFC"/>
        </a:solidFill>
      </p:bgPr>
    </p:bg>
    <p:spTree>
      <p:nvGrpSpPr>
        <p:cNvPr id="1" name=""/>
        <p:cNvGrpSpPr/>
        <p:nvPr/>
      </p:nvGrpSpPr>
      <p:grpSpPr>
        <a:xfrm>
          <a:off x="0" y="0"/>
          <a:ext cx="0" cy="0"/>
          <a:chOff x="0" y="0"/>
          <a:chExt cx="0" cy="0"/>
        </a:xfrm>
      </p:grpSpPr>
      <p:sp>
        <p:nvSpPr>
          <p:cNvPr name="Freeform 2" id="2"/>
          <p:cNvSpPr/>
          <p:nvPr/>
        </p:nvSpPr>
        <p:spPr>
          <a:xfrm flipH="false" flipV="false" rot="0">
            <a:off x="15746" y="9258300"/>
            <a:ext cx="18272254" cy="3289006"/>
          </a:xfrm>
          <a:custGeom>
            <a:avLst/>
            <a:gdLst/>
            <a:ahLst/>
            <a:cxnLst/>
            <a:rect r="r" b="b" t="t" l="l"/>
            <a:pathLst>
              <a:path h="3289006" w="18272254">
                <a:moveTo>
                  <a:pt x="0" y="0"/>
                </a:moveTo>
                <a:lnTo>
                  <a:pt x="18272254" y="0"/>
                </a:lnTo>
                <a:lnTo>
                  <a:pt x="18272254" y="3289006"/>
                </a:lnTo>
                <a:lnTo>
                  <a:pt x="0" y="32890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47232" y="2069203"/>
            <a:ext cx="6790012" cy="1654294"/>
          </a:xfrm>
          <a:custGeom>
            <a:avLst/>
            <a:gdLst/>
            <a:ahLst/>
            <a:cxnLst/>
            <a:rect r="r" b="b" t="t" l="l"/>
            <a:pathLst>
              <a:path h="1654294" w="6790012">
                <a:moveTo>
                  <a:pt x="0" y="0"/>
                </a:moveTo>
                <a:lnTo>
                  <a:pt x="6790012" y="0"/>
                </a:lnTo>
                <a:lnTo>
                  <a:pt x="6790012" y="1654294"/>
                </a:lnTo>
                <a:lnTo>
                  <a:pt x="0" y="16542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089407" y="4724414"/>
            <a:ext cx="6790012" cy="1654294"/>
          </a:xfrm>
          <a:custGeom>
            <a:avLst/>
            <a:gdLst/>
            <a:ahLst/>
            <a:cxnLst/>
            <a:rect r="r" b="b" t="t" l="l"/>
            <a:pathLst>
              <a:path h="1654294" w="6790012">
                <a:moveTo>
                  <a:pt x="0" y="0"/>
                </a:moveTo>
                <a:lnTo>
                  <a:pt x="6790012" y="0"/>
                </a:lnTo>
                <a:lnTo>
                  <a:pt x="6790012" y="1654294"/>
                </a:lnTo>
                <a:lnTo>
                  <a:pt x="0" y="16542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669355" y="2320477"/>
            <a:ext cx="580267" cy="988072"/>
          </a:xfrm>
          <a:custGeom>
            <a:avLst/>
            <a:gdLst/>
            <a:ahLst/>
            <a:cxnLst/>
            <a:rect r="r" b="b" t="t" l="l"/>
            <a:pathLst>
              <a:path h="988072" w="580267">
                <a:moveTo>
                  <a:pt x="0" y="0"/>
                </a:moveTo>
                <a:lnTo>
                  <a:pt x="580267" y="0"/>
                </a:lnTo>
                <a:lnTo>
                  <a:pt x="580267" y="988072"/>
                </a:lnTo>
                <a:lnTo>
                  <a:pt x="0" y="988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7340161" y="342713"/>
            <a:ext cx="512008" cy="512008"/>
          </a:xfrm>
          <a:custGeom>
            <a:avLst/>
            <a:gdLst/>
            <a:ahLst/>
            <a:cxnLst/>
            <a:rect r="r" b="b" t="t" l="l"/>
            <a:pathLst>
              <a:path h="512008" w="512008">
                <a:moveTo>
                  <a:pt x="0" y="0"/>
                </a:moveTo>
                <a:lnTo>
                  <a:pt x="512008" y="0"/>
                </a:lnTo>
                <a:lnTo>
                  <a:pt x="512008" y="512008"/>
                </a:lnTo>
                <a:lnTo>
                  <a:pt x="0" y="5120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455246" y="342713"/>
            <a:ext cx="5794556" cy="6035995"/>
          </a:xfrm>
          <a:custGeom>
            <a:avLst/>
            <a:gdLst/>
            <a:ahLst/>
            <a:cxnLst/>
            <a:rect r="r" b="b" t="t" l="l"/>
            <a:pathLst>
              <a:path h="6035995" w="5794556">
                <a:moveTo>
                  <a:pt x="0" y="0"/>
                </a:moveTo>
                <a:lnTo>
                  <a:pt x="5794556" y="0"/>
                </a:lnTo>
                <a:lnTo>
                  <a:pt x="5794556" y="6035995"/>
                </a:lnTo>
                <a:lnTo>
                  <a:pt x="0" y="60359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1701974" y="6641282"/>
            <a:ext cx="15557326" cy="3295650"/>
          </a:xfrm>
          <a:prstGeom prst="rect">
            <a:avLst/>
          </a:prstGeom>
        </p:spPr>
        <p:txBody>
          <a:bodyPr anchor="t" rtlCol="false" tIns="0" lIns="0" bIns="0" rIns="0">
            <a:spAutoFit/>
          </a:bodyPr>
          <a:lstStyle/>
          <a:p>
            <a:pPr algn="ctr">
              <a:lnSpc>
                <a:spcPts val="8629"/>
              </a:lnSpc>
            </a:pPr>
            <a:r>
              <a:rPr lang="en-US" sz="7191">
                <a:solidFill>
                  <a:srgbClr val="000000"/>
                </a:solidFill>
                <a:latin typeface="Press Start 2P"/>
                <a:ea typeface="Press Start 2P"/>
                <a:cs typeface="Press Start 2P"/>
                <a:sym typeface="Press Start 2P"/>
              </a:rPr>
              <a:t>JAVA MULTITHREADING</a:t>
            </a:r>
          </a:p>
          <a:p>
            <a:pPr algn="ctr" marL="0" indent="0" lvl="0">
              <a:lnSpc>
                <a:spcPts val="8629"/>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sp>
        <p:nvSpPr>
          <p:cNvPr name="Freeform 2" id="2"/>
          <p:cNvSpPr/>
          <p:nvPr/>
        </p:nvSpPr>
        <p:spPr>
          <a:xfrm flipH="false" flipV="false" rot="0">
            <a:off x="-1839083" y="1299375"/>
            <a:ext cx="24354668" cy="11751127"/>
          </a:xfrm>
          <a:custGeom>
            <a:avLst/>
            <a:gdLst/>
            <a:ahLst/>
            <a:cxnLst/>
            <a:rect r="r" b="b" t="t" l="l"/>
            <a:pathLst>
              <a:path h="11751127" w="24354668">
                <a:moveTo>
                  <a:pt x="0" y="0"/>
                </a:moveTo>
                <a:lnTo>
                  <a:pt x="24354668" y="0"/>
                </a:lnTo>
                <a:lnTo>
                  <a:pt x="24354668" y="11751127"/>
                </a:lnTo>
                <a:lnTo>
                  <a:pt x="0" y="11751127"/>
                </a:lnTo>
                <a:lnTo>
                  <a:pt x="0" y="0"/>
                </a:lnTo>
                <a:close/>
              </a:path>
            </a:pathLst>
          </a:custGeom>
          <a:blipFill>
            <a:blip r:embed="rId2">
              <a:alphaModFix amt="19999"/>
            </a:blip>
            <a:stretch>
              <a:fillRect l="0" t="0" r="0" b="0"/>
            </a:stretch>
          </a:blipFill>
        </p:spPr>
      </p:sp>
      <p:sp>
        <p:nvSpPr>
          <p:cNvPr name="TextBox 3" id="3"/>
          <p:cNvSpPr txBox="true"/>
          <p:nvPr/>
        </p:nvSpPr>
        <p:spPr>
          <a:xfrm rot="0">
            <a:off x="1028700" y="1657350"/>
            <a:ext cx="6732128" cy="2273300"/>
          </a:xfrm>
          <a:prstGeom prst="rect">
            <a:avLst/>
          </a:prstGeom>
        </p:spPr>
        <p:txBody>
          <a:bodyPr anchor="t" rtlCol="false" tIns="0" lIns="0" bIns="0" rIns="0">
            <a:spAutoFit/>
          </a:bodyPr>
          <a:lstStyle/>
          <a:p>
            <a:pPr algn="l">
              <a:lnSpc>
                <a:spcPts val="8800"/>
              </a:lnSpc>
            </a:pPr>
            <a:r>
              <a:rPr lang="en-US" sz="8000">
                <a:solidFill>
                  <a:srgbClr val="FFFFFF"/>
                </a:solidFill>
                <a:latin typeface="Play"/>
                <a:ea typeface="Play"/>
                <a:cs typeface="Play"/>
                <a:sym typeface="Play"/>
              </a:rPr>
              <a:t>Thread Starvation</a:t>
            </a:r>
          </a:p>
        </p:txBody>
      </p:sp>
      <p:sp>
        <p:nvSpPr>
          <p:cNvPr name="Freeform 4" id="4"/>
          <p:cNvSpPr/>
          <p:nvPr/>
        </p:nvSpPr>
        <p:spPr>
          <a:xfrm flipH="false" flipV="false" rot="0">
            <a:off x="8581259" y="-2335773"/>
            <a:ext cx="5706711" cy="5078973"/>
          </a:xfrm>
          <a:custGeom>
            <a:avLst/>
            <a:gdLst/>
            <a:ahLst/>
            <a:cxnLst/>
            <a:rect r="r" b="b" t="t" l="l"/>
            <a:pathLst>
              <a:path h="5078973" w="5706711">
                <a:moveTo>
                  <a:pt x="0" y="0"/>
                </a:moveTo>
                <a:lnTo>
                  <a:pt x="5706711" y="0"/>
                </a:lnTo>
                <a:lnTo>
                  <a:pt x="5706711" y="5078973"/>
                </a:lnTo>
                <a:lnTo>
                  <a:pt x="0" y="5078973"/>
                </a:lnTo>
                <a:lnTo>
                  <a:pt x="0" y="0"/>
                </a:lnTo>
                <a:close/>
              </a:path>
            </a:pathLst>
          </a:custGeom>
          <a:blipFill>
            <a:blip r:embed="rId3"/>
            <a:stretch>
              <a:fillRect l="0" t="0" r="0" b="0"/>
            </a:stretch>
          </a:blipFill>
        </p:spPr>
      </p:sp>
      <p:sp>
        <p:nvSpPr>
          <p:cNvPr name="Freeform 5" id="5"/>
          <p:cNvSpPr/>
          <p:nvPr/>
        </p:nvSpPr>
        <p:spPr>
          <a:xfrm flipH="false" flipV="false" rot="0">
            <a:off x="1601937" y="7681603"/>
            <a:ext cx="5214911" cy="4941128"/>
          </a:xfrm>
          <a:custGeom>
            <a:avLst/>
            <a:gdLst/>
            <a:ahLst/>
            <a:cxnLst/>
            <a:rect r="r" b="b" t="t" l="l"/>
            <a:pathLst>
              <a:path h="4941128" w="5214911">
                <a:moveTo>
                  <a:pt x="0" y="0"/>
                </a:moveTo>
                <a:lnTo>
                  <a:pt x="5214911" y="0"/>
                </a:lnTo>
                <a:lnTo>
                  <a:pt x="5214911" y="4941128"/>
                </a:lnTo>
                <a:lnTo>
                  <a:pt x="0" y="4941128"/>
                </a:lnTo>
                <a:lnTo>
                  <a:pt x="0" y="0"/>
                </a:lnTo>
                <a:close/>
              </a:path>
            </a:pathLst>
          </a:custGeom>
          <a:blipFill>
            <a:blip r:embed="rId4"/>
            <a:stretch>
              <a:fillRect l="0" t="0" r="0" b="0"/>
            </a:stretch>
          </a:blipFill>
        </p:spPr>
      </p:sp>
      <p:sp>
        <p:nvSpPr>
          <p:cNvPr name="TextBox 6" id="6"/>
          <p:cNvSpPr txBox="true"/>
          <p:nvPr/>
        </p:nvSpPr>
        <p:spPr>
          <a:xfrm rot="0">
            <a:off x="6213389" y="1923975"/>
            <a:ext cx="10442452" cy="7788910"/>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ea typeface="Canva Sans"/>
                <a:cs typeface="Canva Sans"/>
                <a:sym typeface="Canva Sans"/>
              </a:rPr>
              <a:t> </a:t>
            </a:r>
          </a:p>
          <a:p>
            <a:pPr algn="just" marL="734059" indent="-367030" lvl="1">
              <a:lnSpc>
                <a:spcPts val="4759"/>
              </a:lnSpc>
              <a:buFont typeface="Arial"/>
              <a:buChar char="•"/>
            </a:pPr>
            <a:r>
              <a:rPr lang="en-US" b="true" sz="3399">
                <a:solidFill>
                  <a:srgbClr val="FFFFFF"/>
                </a:solidFill>
                <a:latin typeface="Canva Sans Bold"/>
                <a:ea typeface="Canva Sans Bold"/>
                <a:cs typeface="Canva Sans Bold"/>
                <a:sym typeface="Canva Sans Bold"/>
              </a:rPr>
              <a:t>occurs when a thread is unable to gain access to shared resources </a:t>
            </a:r>
            <a:r>
              <a:rPr lang="en-US" sz="3399">
                <a:solidFill>
                  <a:srgbClr val="FFFFFF"/>
                </a:solidFill>
                <a:latin typeface="Canva Sans"/>
                <a:ea typeface="Canva Sans"/>
                <a:cs typeface="Canva Sans"/>
                <a:sym typeface="Canva Sans"/>
              </a:rPr>
              <a:t>or CPU time due to other threads monopolizing those resources. Example: A high-priority thread continuously acquires a lock on a shared resource, preventing lower-priority threads from accessing it</a:t>
            </a:r>
          </a:p>
          <a:p>
            <a:pPr algn="just" marL="734059" indent="-367030" lvl="1">
              <a:lnSpc>
                <a:spcPts val="4759"/>
              </a:lnSpc>
              <a:buFont typeface="Arial"/>
              <a:buChar char="•"/>
            </a:pPr>
            <a:r>
              <a:rPr lang="en-US" sz="3399" u="sng">
                <a:solidFill>
                  <a:srgbClr val="FFFFFF"/>
                </a:solidFill>
                <a:latin typeface="Canva Sans"/>
                <a:ea typeface="Canva Sans"/>
                <a:cs typeface="Canva Sans"/>
                <a:sym typeface="Canva Sans"/>
              </a:rPr>
              <a:t>Starvation can also be caused by a</a:t>
            </a:r>
            <a:r>
              <a:rPr lang="en-US" b="true" sz="3399">
                <a:solidFill>
                  <a:srgbClr val="FFFFFF"/>
                </a:solidFill>
                <a:latin typeface="Canva Sans Bold"/>
                <a:ea typeface="Canva Sans Bold"/>
                <a:cs typeface="Canva Sans Bold"/>
                <a:sym typeface="Canva Sans Bold"/>
              </a:rPr>
              <a:t> problem with resource management where a process runs out of resources in the OS </a:t>
            </a:r>
            <a:r>
              <a:rPr lang="en-US" sz="3399">
                <a:solidFill>
                  <a:srgbClr val="FFFFFF"/>
                </a:solidFill>
                <a:latin typeface="Canva Sans"/>
                <a:ea typeface="Canva Sans"/>
                <a:cs typeface="Canva Sans"/>
                <a:sym typeface="Canva Sans"/>
              </a:rPr>
              <a:t>because those resources are being utilised by other processes.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sp>
        <p:nvSpPr>
          <p:cNvPr name="Freeform 2" id="2"/>
          <p:cNvSpPr/>
          <p:nvPr/>
        </p:nvSpPr>
        <p:spPr>
          <a:xfrm flipH="false" flipV="false" rot="0">
            <a:off x="-1839083" y="1299375"/>
            <a:ext cx="24354668" cy="11751127"/>
          </a:xfrm>
          <a:custGeom>
            <a:avLst/>
            <a:gdLst/>
            <a:ahLst/>
            <a:cxnLst/>
            <a:rect r="r" b="b" t="t" l="l"/>
            <a:pathLst>
              <a:path h="11751127" w="24354668">
                <a:moveTo>
                  <a:pt x="0" y="0"/>
                </a:moveTo>
                <a:lnTo>
                  <a:pt x="24354668" y="0"/>
                </a:lnTo>
                <a:lnTo>
                  <a:pt x="24354668" y="11751127"/>
                </a:lnTo>
                <a:lnTo>
                  <a:pt x="0" y="11751127"/>
                </a:lnTo>
                <a:lnTo>
                  <a:pt x="0" y="0"/>
                </a:lnTo>
                <a:close/>
              </a:path>
            </a:pathLst>
          </a:custGeom>
          <a:blipFill>
            <a:blip r:embed="rId2">
              <a:alphaModFix amt="19999"/>
            </a:blip>
            <a:stretch>
              <a:fillRect l="0" t="0" r="0" b="0"/>
            </a:stretch>
          </a:blipFill>
        </p:spPr>
      </p:sp>
      <p:sp>
        <p:nvSpPr>
          <p:cNvPr name="Freeform 3" id="3"/>
          <p:cNvSpPr/>
          <p:nvPr/>
        </p:nvSpPr>
        <p:spPr>
          <a:xfrm flipH="false" flipV="false" rot="0">
            <a:off x="8581259" y="-2335773"/>
            <a:ext cx="5706711" cy="5078973"/>
          </a:xfrm>
          <a:custGeom>
            <a:avLst/>
            <a:gdLst/>
            <a:ahLst/>
            <a:cxnLst/>
            <a:rect r="r" b="b" t="t" l="l"/>
            <a:pathLst>
              <a:path h="5078973" w="5706711">
                <a:moveTo>
                  <a:pt x="0" y="0"/>
                </a:moveTo>
                <a:lnTo>
                  <a:pt x="5706711" y="0"/>
                </a:lnTo>
                <a:lnTo>
                  <a:pt x="5706711" y="5078973"/>
                </a:lnTo>
                <a:lnTo>
                  <a:pt x="0" y="5078973"/>
                </a:lnTo>
                <a:lnTo>
                  <a:pt x="0" y="0"/>
                </a:lnTo>
                <a:close/>
              </a:path>
            </a:pathLst>
          </a:custGeom>
          <a:blipFill>
            <a:blip r:embed="rId3"/>
            <a:stretch>
              <a:fillRect l="0" t="0" r="0" b="0"/>
            </a:stretch>
          </a:blipFill>
        </p:spPr>
      </p:sp>
      <p:sp>
        <p:nvSpPr>
          <p:cNvPr name="Freeform 4" id="4"/>
          <p:cNvSpPr/>
          <p:nvPr/>
        </p:nvSpPr>
        <p:spPr>
          <a:xfrm flipH="false" flipV="false" rot="0">
            <a:off x="1601937" y="7681603"/>
            <a:ext cx="5214911" cy="4941128"/>
          </a:xfrm>
          <a:custGeom>
            <a:avLst/>
            <a:gdLst/>
            <a:ahLst/>
            <a:cxnLst/>
            <a:rect r="r" b="b" t="t" l="l"/>
            <a:pathLst>
              <a:path h="4941128" w="5214911">
                <a:moveTo>
                  <a:pt x="0" y="0"/>
                </a:moveTo>
                <a:lnTo>
                  <a:pt x="5214911" y="0"/>
                </a:lnTo>
                <a:lnTo>
                  <a:pt x="5214911" y="4941128"/>
                </a:lnTo>
                <a:lnTo>
                  <a:pt x="0" y="4941128"/>
                </a:lnTo>
                <a:lnTo>
                  <a:pt x="0" y="0"/>
                </a:lnTo>
                <a:close/>
              </a:path>
            </a:pathLst>
          </a:custGeom>
          <a:blipFill>
            <a:blip r:embed="rId4"/>
            <a:stretch>
              <a:fillRect l="0" t="0" r="0" b="0"/>
            </a:stretch>
          </a:blipFill>
        </p:spPr>
      </p:sp>
      <p:sp>
        <p:nvSpPr>
          <p:cNvPr name="Freeform 5" id="5"/>
          <p:cNvSpPr/>
          <p:nvPr/>
        </p:nvSpPr>
        <p:spPr>
          <a:xfrm flipH="false" flipV="false" rot="0">
            <a:off x="6107770" y="1420102"/>
            <a:ext cx="11390892" cy="7446796"/>
          </a:xfrm>
          <a:custGeom>
            <a:avLst/>
            <a:gdLst/>
            <a:ahLst/>
            <a:cxnLst/>
            <a:rect r="r" b="b" t="t" l="l"/>
            <a:pathLst>
              <a:path h="7446796" w="11390892">
                <a:moveTo>
                  <a:pt x="0" y="0"/>
                </a:moveTo>
                <a:lnTo>
                  <a:pt x="11390892" y="0"/>
                </a:lnTo>
                <a:lnTo>
                  <a:pt x="11390892" y="7446796"/>
                </a:lnTo>
                <a:lnTo>
                  <a:pt x="0" y="7446796"/>
                </a:lnTo>
                <a:lnTo>
                  <a:pt x="0" y="0"/>
                </a:lnTo>
                <a:close/>
              </a:path>
            </a:pathLst>
          </a:custGeom>
          <a:blipFill>
            <a:blip r:embed="rId5"/>
            <a:stretch>
              <a:fillRect l="0" t="0" r="0" b="0"/>
            </a:stretch>
          </a:blipFill>
        </p:spPr>
      </p:sp>
      <p:sp>
        <p:nvSpPr>
          <p:cNvPr name="TextBox 6" id="6"/>
          <p:cNvSpPr txBox="true"/>
          <p:nvPr/>
        </p:nvSpPr>
        <p:spPr>
          <a:xfrm rot="0">
            <a:off x="1028700" y="1657350"/>
            <a:ext cx="5079070" cy="3387725"/>
          </a:xfrm>
          <a:prstGeom prst="rect">
            <a:avLst/>
          </a:prstGeom>
        </p:spPr>
        <p:txBody>
          <a:bodyPr anchor="t" rtlCol="false" tIns="0" lIns="0" bIns="0" rIns="0">
            <a:spAutoFit/>
          </a:bodyPr>
          <a:lstStyle/>
          <a:p>
            <a:pPr algn="l">
              <a:lnSpc>
                <a:spcPts val="8800"/>
              </a:lnSpc>
            </a:pPr>
            <a:r>
              <a:rPr lang="en-US" sz="8000">
                <a:solidFill>
                  <a:srgbClr val="FFFFFF"/>
                </a:solidFill>
                <a:latin typeface="Play"/>
                <a:ea typeface="Play"/>
                <a:cs typeface="Play"/>
                <a:sym typeface="Play"/>
              </a:rPr>
              <a:t>Thread Starvation Example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8F9FD"/>
        </a:solidFill>
      </p:bgPr>
    </p:bg>
    <p:spTree>
      <p:nvGrpSpPr>
        <p:cNvPr id="1" name=""/>
        <p:cNvGrpSpPr/>
        <p:nvPr/>
      </p:nvGrpSpPr>
      <p:grpSpPr>
        <a:xfrm>
          <a:off x="0" y="0"/>
          <a:ext cx="0" cy="0"/>
          <a:chOff x="0" y="0"/>
          <a:chExt cx="0" cy="0"/>
        </a:xfrm>
      </p:grpSpPr>
      <p:sp>
        <p:nvSpPr>
          <p:cNvPr name="Freeform 2" id="2"/>
          <p:cNvSpPr/>
          <p:nvPr/>
        </p:nvSpPr>
        <p:spPr>
          <a:xfrm flipH="false" flipV="false" rot="0">
            <a:off x="17340161" y="342713"/>
            <a:ext cx="512008" cy="512008"/>
          </a:xfrm>
          <a:custGeom>
            <a:avLst/>
            <a:gdLst/>
            <a:ahLst/>
            <a:cxnLst/>
            <a:rect r="r" b="b" t="t" l="l"/>
            <a:pathLst>
              <a:path h="512008" w="512008">
                <a:moveTo>
                  <a:pt x="0" y="0"/>
                </a:moveTo>
                <a:lnTo>
                  <a:pt x="512008" y="0"/>
                </a:lnTo>
                <a:lnTo>
                  <a:pt x="512008" y="512008"/>
                </a:lnTo>
                <a:lnTo>
                  <a:pt x="0" y="512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65557" y="2178878"/>
            <a:ext cx="5086612" cy="2302848"/>
          </a:xfrm>
          <a:custGeom>
            <a:avLst/>
            <a:gdLst/>
            <a:ahLst/>
            <a:cxnLst/>
            <a:rect r="r" b="b" t="t" l="l"/>
            <a:pathLst>
              <a:path h="2302848" w="5086612">
                <a:moveTo>
                  <a:pt x="0" y="0"/>
                </a:moveTo>
                <a:lnTo>
                  <a:pt x="5086612" y="0"/>
                </a:lnTo>
                <a:lnTo>
                  <a:pt x="5086612" y="2302848"/>
                </a:lnTo>
                <a:lnTo>
                  <a:pt x="0" y="23028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826641" y="5805884"/>
            <a:ext cx="3452416" cy="3452416"/>
          </a:xfrm>
          <a:custGeom>
            <a:avLst/>
            <a:gdLst/>
            <a:ahLst/>
            <a:cxnLst/>
            <a:rect r="r" b="b" t="t" l="l"/>
            <a:pathLst>
              <a:path h="3452416" w="3452416">
                <a:moveTo>
                  <a:pt x="0" y="0"/>
                </a:moveTo>
                <a:lnTo>
                  <a:pt x="3452416" y="0"/>
                </a:lnTo>
                <a:lnTo>
                  <a:pt x="3452416" y="3452416"/>
                </a:lnTo>
                <a:lnTo>
                  <a:pt x="0" y="34524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746" y="9258300"/>
            <a:ext cx="18272254" cy="3289006"/>
          </a:xfrm>
          <a:custGeom>
            <a:avLst/>
            <a:gdLst/>
            <a:ahLst/>
            <a:cxnLst/>
            <a:rect r="r" b="b" t="t" l="l"/>
            <a:pathLst>
              <a:path h="3289006" w="18272254">
                <a:moveTo>
                  <a:pt x="0" y="0"/>
                </a:moveTo>
                <a:lnTo>
                  <a:pt x="18272254" y="0"/>
                </a:lnTo>
                <a:lnTo>
                  <a:pt x="18272254" y="3289006"/>
                </a:lnTo>
                <a:lnTo>
                  <a:pt x="0" y="32890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028700" y="845196"/>
            <a:ext cx="15112198" cy="1104900"/>
          </a:xfrm>
          <a:prstGeom prst="rect">
            <a:avLst/>
          </a:prstGeom>
        </p:spPr>
        <p:txBody>
          <a:bodyPr anchor="t" rtlCol="false" tIns="0" lIns="0" bIns="0" rIns="0">
            <a:spAutoFit/>
          </a:bodyPr>
          <a:lstStyle/>
          <a:p>
            <a:pPr algn="l" marL="0" indent="0" lvl="0">
              <a:lnSpc>
                <a:spcPts val="8629"/>
              </a:lnSpc>
              <a:spcBef>
                <a:spcPct val="0"/>
              </a:spcBef>
            </a:pPr>
            <a:r>
              <a:rPr lang="en-US" sz="7191">
                <a:solidFill>
                  <a:srgbClr val="000000"/>
                </a:solidFill>
                <a:latin typeface="Press Start 2P"/>
                <a:ea typeface="Press Start 2P"/>
                <a:cs typeface="Press Start 2P"/>
                <a:sym typeface="Press Start 2P"/>
              </a:rPr>
              <a:t>MULTI-THREADING</a:t>
            </a:r>
          </a:p>
        </p:txBody>
      </p:sp>
      <p:sp>
        <p:nvSpPr>
          <p:cNvPr name="TextBox 7" id="7"/>
          <p:cNvSpPr txBox="true"/>
          <p:nvPr/>
        </p:nvSpPr>
        <p:spPr>
          <a:xfrm rot="0">
            <a:off x="1028700" y="2485694"/>
            <a:ext cx="9672057" cy="5916692"/>
          </a:xfrm>
          <a:prstGeom prst="rect">
            <a:avLst/>
          </a:prstGeom>
        </p:spPr>
        <p:txBody>
          <a:bodyPr anchor="t" rtlCol="false" tIns="0" lIns="0" bIns="0" rIns="0">
            <a:spAutoFit/>
          </a:bodyPr>
          <a:lstStyle/>
          <a:p>
            <a:pPr algn="just" marL="798829" indent="-399415" lvl="1">
              <a:lnSpc>
                <a:spcPts val="5179"/>
              </a:lnSpc>
              <a:buFont typeface="Arial"/>
              <a:buChar char="•"/>
            </a:pPr>
            <a:r>
              <a:rPr lang="en-US" sz="3699">
                <a:solidFill>
                  <a:srgbClr val="000000"/>
                </a:solidFill>
                <a:latin typeface="Arimo"/>
                <a:ea typeface="Arimo"/>
                <a:cs typeface="Arimo"/>
                <a:sym typeface="Arimo"/>
              </a:rPr>
              <a:t>Multithreading in </a:t>
            </a:r>
            <a:r>
              <a:rPr lang="en-US" sz="3699" u="sng">
                <a:solidFill>
                  <a:srgbClr val="000000"/>
                </a:solidFill>
                <a:latin typeface="Arimo"/>
                <a:ea typeface="Arimo"/>
                <a:cs typeface="Arimo"/>
                <a:sym typeface="Arimo"/>
                <a:hlinkClick r:id="rId10" tooltip="https://www.javatpoint.com/java-tutorial"/>
              </a:rPr>
              <a:t>Java</a:t>
            </a:r>
            <a:r>
              <a:rPr lang="en-US" sz="3699">
                <a:solidFill>
                  <a:srgbClr val="000000"/>
                </a:solidFill>
                <a:latin typeface="Arimo"/>
                <a:ea typeface="Arimo"/>
                <a:cs typeface="Arimo"/>
                <a:sym typeface="Arimo"/>
              </a:rPr>
              <a:t> is a process of executing multiple threads simultaneously.</a:t>
            </a:r>
          </a:p>
          <a:p>
            <a:pPr algn="just" marL="798829" indent="-399415" lvl="1">
              <a:lnSpc>
                <a:spcPts val="5179"/>
              </a:lnSpc>
              <a:buFont typeface="Arial"/>
              <a:buChar char="•"/>
            </a:pPr>
            <a:r>
              <a:rPr lang="en-US" sz="3699">
                <a:solidFill>
                  <a:srgbClr val="000000"/>
                </a:solidFill>
                <a:latin typeface="Arimo"/>
                <a:ea typeface="Arimo"/>
                <a:cs typeface="Arimo"/>
                <a:sym typeface="Arimo"/>
              </a:rPr>
              <a:t>enables you to write in a way where multiple activities can proceed concurrently in the same program. </a:t>
            </a:r>
          </a:p>
          <a:p>
            <a:pPr algn="just" marL="798829" indent="-399415" lvl="1">
              <a:lnSpc>
                <a:spcPts val="5179"/>
              </a:lnSpc>
              <a:buFont typeface="Arial"/>
              <a:buChar char="•"/>
            </a:pPr>
            <a:r>
              <a:rPr lang="en-US" sz="3699">
                <a:solidFill>
                  <a:srgbClr val="000000"/>
                </a:solidFill>
                <a:latin typeface="Arimo"/>
                <a:ea typeface="Arimo"/>
                <a:cs typeface="Arimo"/>
                <a:sym typeface="Arimo"/>
              </a:rPr>
              <a:t> To achieve the multithreading (or, write multithreaded code), you need </a:t>
            </a:r>
            <a:r>
              <a:rPr lang="en-US" sz="3699" u="sng">
                <a:solidFill>
                  <a:srgbClr val="000000"/>
                </a:solidFill>
                <a:latin typeface="Arimo"/>
                <a:ea typeface="Arimo"/>
                <a:cs typeface="Arimo"/>
                <a:sym typeface="Arimo"/>
                <a:hlinkClick r:id="rId11" tooltip="https://www.tutorialspoint.com/java/lang/java_lang_thread.htm"/>
              </a:rPr>
              <a:t>java.lang.Thread class</a:t>
            </a:r>
            <a:r>
              <a:rPr lang="en-US" sz="3699">
                <a:solidFill>
                  <a:srgbClr val="000000"/>
                </a:solidFill>
                <a:latin typeface="Arimo"/>
                <a:ea typeface="Arimo"/>
                <a:cs typeface="Arimo"/>
                <a:sym typeface="Arimo"/>
              </a:rPr>
              <a:t>.</a:t>
            </a:r>
          </a:p>
          <a:p>
            <a:pPr algn="just">
              <a:lnSpc>
                <a:spcPts val="5179"/>
              </a:lnSpc>
            </a:pPr>
          </a:p>
        </p:txBody>
      </p:sp>
      <p:sp>
        <p:nvSpPr>
          <p:cNvPr name="Freeform 8" id="8"/>
          <p:cNvSpPr/>
          <p:nvPr/>
        </p:nvSpPr>
        <p:spPr>
          <a:xfrm flipH="false" flipV="false" rot="0">
            <a:off x="10861914" y="3493655"/>
            <a:ext cx="580267" cy="988072"/>
          </a:xfrm>
          <a:custGeom>
            <a:avLst/>
            <a:gdLst/>
            <a:ahLst/>
            <a:cxnLst/>
            <a:rect r="r" b="b" t="t" l="l"/>
            <a:pathLst>
              <a:path h="988072" w="580267">
                <a:moveTo>
                  <a:pt x="0" y="0"/>
                </a:moveTo>
                <a:lnTo>
                  <a:pt x="580267" y="0"/>
                </a:lnTo>
                <a:lnTo>
                  <a:pt x="580267" y="988071"/>
                </a:lnTo>
                <a:lnTo>
                  <a:pt x="0" y="98807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9" id="9"/>
          <p:cNvGrpSpPr/>
          <p:nvPr/>
        </p:nvGrpSpPr>
        <p:grpSpPr>
          <a:xfrm rot="0">
            <a:off x="552612" y="7850175"/>
            <a:ext cx="2116743" cy="805852"/>
            <a:chOff x="0" y="0"/>
            <a:chExt cx="2822324" cy="1074469"/>
          </a:xfrm>
        </p:grpSpPr>
        <p:sp>
          <p:nvSpPr>
            <p:cNvPr name="Freeform 10" id="10"/>
            <p:cNvSpPr/>
            <p:nvPr/>
          </p:nvSpPr>
          <p:spPr>
            <a:xfrm flipH="false" flipV="false" rot="-5400000">
              <a:off x="37627" y="-37627"/>
              <a:ext cx="1074469" cy="1149724"/>
            </a:xfrm>
            <a:custGeom>
              <a:avLst/>
              <a:gdLst/>
              <a:ahLst/>
              <a:cxnLst/>
              <a:rect r="r" b="b" t="t" l="l"/>
              <a:pathLst>
                <a:path h="1149724" w="1074469">
                  <a:moveTo>
                    <a:pt x="0" y="0"/>
                  </a:moveTo>
                  <a:lnTo>
                    <a:pt x="1074470" y="0"/>
                  </a:lnTo>
                  <a:lnTo>
                    <a:pt x="1074470" y="1149724"/>
                  </a:lnTo>
                  <a:lnTo>
                    <a:pt x="0" y="114972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5400000">
              <a:off x="1710228" y="-37627"/>
              <a:ext cx="1074469" cy="1149724"/>
            </a:xfrm>
            <a:custGeom>
              <a:avLst/>
              <a:gdLst/>
              <a:ahLst/>
              <a:cxnLst/>
              <a:rect r="r" b="b" t="t" l="l"/>
              <a:pathLst>
                <a:path h="1149724" w="1074469">
                  <a:moveTo>
                    <a:pt x="0" y="0"/>
                  </a:moveTo>
                  <a:lnTo>
                    <a:pt x="1074469" y="0"/>
                  </a:lnTo>
                  <a:lnTo>
                    <a:pt x="1074469" y="1149724"/>
                  </a:lnTo>
                  <a:lnTo>
                    <a:pt x="0" y="114972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8F9FD"/>
        </a:solidFill>
      </p:bgPr>
    </p:bg>
    <p:spTree>
      <p:nvGrpSpPr>
        <p:cNvPr id="1" name=""/>
        <p:cNvGrpSpPr/>
        <p:nvPr/>
      </p:nvGrpSpPr>
      <p:grpSpPr>
        <a:xfrm>
          <a:off x="0" y="0"/>
          <a:ext cx="0" cy="0"/>
          <a:chOff x="0" y="0"/>
          <a:chExt cx="0" cy="0"/>
        </a:xfrm>
      </p:grpSpPr>
      <p:sp>
        <p:nvSpPr>
          <p:cNvPr name="Freeform 2" id="2"/>
          <p:cNvSpPr/>
          <p:nvPr/>
        </p:nvSpPr>
        <p:spPr>
          <a:xfrm flipH="false" flipV="false" rot="0">
            <a:off x="17340161" y="342713"/>
            <a:ext cx="512008" cy="512008"/>
          </a:xfrm>
          <a:custGeom>
            <a:avLst/>
            <a:gdLst/>
            <a:ahLst/>
            <a:cxnLst/>
            <a:rect r="r" b="b" t="t" l="l"/>
            <a:pathLst>
              <a:path h="512008" w="512008">
                <a:moveTo>
                  <a:pt x="0" y="0"/>
                </a:moveTo>
                <a:lnTo>
                  <a:pt x="512008" y="0"/>
                </a:lnTo>
                <a:lnTo>
                  <a:pt x="512008" y="512008"/>
                </a:lnTo>
                <a:lnTo>
                  <a:pt x="0" y="512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65557" y="2178878"/>
            <a:ext cx="5086612" cy="2302848"/>
          </a:xfrm>
          <a:custGeom>
            <a:avLst/>
            <a:gdLst/>
            <a:ahLst/>
            <a:cxnLst/>
            <a:rect r="r" b="b" t="t" l="l"/>
            <a:pathLst>
              <a:path h="2302848" w="5086612">
                <a:moveTo>
                  <a:pt x="0" y="0"/>
                </a:moveTo>
                <a:lnTo>
                  <a:pt x="5086612" y="0"/>
                </a:lnTo>
                <a:lnTo>
                  <a:pt x="5086612" y="2302848"/>
                </a:lnTo>
                <a:lnTo>
                  <a:pt x="0" y="23028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826641" y="5805884"/>
            <a:ext cx="3452416" cy="3452416"/>
          </a:xfrm>
          <a:custGeom>
            <a:avLst/>
            <a:gdLst/>
            <a:ahLst/>
            <a:cxnLst/>
            <a:rect r="r" b="b" t="t" l="l"/>
            <a:pathLst>
              <a:path h="3452416" w="3452416">
                <a:moveTo>
                  <a:pt x="0" y="0"/>
                </a:moveTo>
                <a:lnTo>
                  <a:pt x="3452416" y="0"/>
                </a:lnTo>
                <a:lnTo>
                  <a:pt x="3452416" y="3452416"/>
                </a:lnTo>
                <a:lnTo>
                  <a:pt x="0" y="34524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746" y="9258300"/>
            <a:ext cx="18272254" cy="3289006"/>
          </a:xfrm>
          <a:custGeom>
            <a:avLst/>
            <a:gdLst/>
            <a:ahLst/>
            <a:cxnLst/>
            <a:rect r="r" b="b" t="t" l="l"/>
            <a:pathLst>
              <a:path h="3289006" w="18272254">
                <a:moveTo>
                  <a:pt x="0" y="0"/>
                </a:moveTo>
                <a:lnTo>
                  <a:pt x="18272254" y="0"/>
                </a:lnTo>
                <a:lnTo>
                  <a:pt x="18272254" y="3289006"/>
                </a:lnTo>
                <a:lnTo>
                  <a:pt x="0" y="32890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028700" y="1097608"/>
            <a:ext cx="15112198" cy="600075"/>
          </a:xfrm>
          <a:prstGeom prst="rect">
            <a:avLst/>
          </a:prstGeom>
        </p:spPr>
        <p:txBody>
          <a:bodyPr anchor="t" rtlCol="false" tIns="0" lIns="0" bIns="0" rIns="0">
            <a:spAutoFit/>
          </a:bodyPr>
          <a:lstStyle/>
          <a:p>
            <a:pPr algn="l" marL="0" indent="0" lvl="0">
              <a:lnSpc>
                <a:spcPts val="4669"/>
              </a:lnSpc>
              <a:spcBef>
                <a:spcPct val="0"/>
              </a:spcBef>
            </a:pPr>
            <a:r>
              <a:rPr lang="en-US" sz="3891">
                <a:solidFill>
                  <a:srgbClr val="000000"/>
                </a:solidFill>
                <a:latin typeface="Press Start 2P"/>
                <a:ea typeface="Press Start 2P"/>
                <a:cs typeface="Press Start 2P"/>
                <a:sym typeface="Press Start 2P"/>
              </a:rPr>
              <a:t>THREAD</a:t>
            </a:r>
          </a:p>
        </p:txBody>
      </p:sp>
      <p:sp>
        <p:nvSpPr>
          <p:cNvPr name="TextBox 7" id="7"/>
          <p:cNvSpPr txBox="true"/>
          <p:nvPr/>
        </p:nvSpPr>
        <p:spPr>
          <a:xfrm rot="0">
            <a:off x="1028700" y="1843356"/>
            <a:ext cx="8880867" cy="2399578"/>
          </a:xfrm>
          <a:prstGeom prst="rect">
            <a:avLst/>
          </a:prstGeom>
        </p:spPr>
        <p:txBody>
          <a:bodyPr anchor="t" rtlCol="false" tIns="0" lIns="0" bIns="0" rIns="0">
            <a:spAutoFit/>
          </a:bodyPr>
          <a:lstStyle/>
          <a:p>
            <a:pPr algn="just">
              <a:lnSpc>
                <a:spcPts val="4759"/>
              </a:lnSpc>
            </a:pPr>
            <a:r>
              <a:rPr lang="en-US" sz="3399">
                <a:solidFill>
                  <a:srgbClr val="000000"/>
                </a:solidFill>
                <a:latin typeface="Arimo"/>
                <a:ea typeface="Arimo"/>
                <a:cs typeface="Arimo"/>
                <a:sym typeface="Arimo"/>
              </a:rPr>
              <a:t>A thread is a lightweight sub-process, the smallest unit of processing. Multiprocessing and multithreading, both are used to achieve multitasking.</a:t>
            </a:r>
          </a:p>
        </p:txBody>
      </p:sp>
      <p:sp>
        <p:nvSpPr>
          <p:cNvPr name="Freeform 8" id="8"/>
          <p:cNvSpPr/>
          <p:nvPr/>
        </p:nvSpPr>
        <p:spPr>
          <a:xfrm flipH="false" flipV="false" rot="0">
            <a:off x="10700757" y="3647188"/>
            <a:ext cx="580267" cy="988072"/>
          </a:xfrm>
          <a:custGeom>
            <a:avLst/>
            <a:gdLst/>
            <a:ahLst/>
            <a:cxnLst/>
            <a:rect r="r" b="b" t="t" l="l"/>
            <a:pathLst>
              <a:path h="988072" w="580267">
                <a:moveTo>
                  <a:pt x="0" y="0"/>
                </a:moveTo>
                <a:lnTo>
                  <a:pt x="580268" y="0"/>
                </a:lnTo>
                <a:lnTo>
                  <a:pt x="580268" y="988071"/>
                </a:lnTo>
                <a:lnTo>
                  <a:pt x="0" y="9880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9" id="9"/>
          <p:cNvGrpSpPr/>
          <p:nvPr/>
        </p:nvGrpSpPr>
        <p:grpSpPr>
          <a:xfrm rot="0">
            <a:off x="552612" y="7850175"/>
            <a:ext cx="2116743" cy="805852"/>
            <a:chOff x="0" y="0"/>
            <a:chExt cx="2822324" cy="1074469"/>
          </a:xfrm>
        </p:grpSpPr>
        <p:sp>
          <p:nvSpPr>
            <p:cNvPr name="Freeform 10" id="10"/>
            <p:cNvSpPr/>
            <p:nvPr/>
          </p:nvSpPr>
          <p:spPr>
            <a:xfrm flipH="false" flipV="false" rot="-5400000">
              <a:off x="37627" y="-37627"/>
              <a:ext cx="1074469" cy="1149724"/>
            </a:xfrm>
            <a:custGeom>
              <a:avLst/>
              <a:gdLst/>
              <a:ahLst/>
              <a:cxnLst/>
              <a:rect r="r" b="b" t="t" l="l"/>
              <a:pathLst>
                <a:path h="1149724" w="1074469">
                  <a:moveTo>
                    <a:pt x="0" y="0"/>
                  </a:moveTo>
                  <a:lnTo>
                    <a:pt x="1074470" y="0"/>
                  </a:lnTo>
                  <a:lnTo>
                    <a:pt x="1074470" y="1149724"/>
                  </a:lnTo>
                  <a:lnTo>
                    <a:pt x="0" y="114972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5400000">
              <a:off x="1710228" y="-37627"/>
              <a:ext cx="1074469" cy="1149724"/>
            </a:xfrm>
            <a:custGeom>
              <a:avLst/>
              <a:gdLst/>
              <a:ahLst/>
              <a:cxnLst/>
              <a:rect r="r" b="b" t="t" l="l"/>
              <a:pathLst>
                <a:path h="1149724" w="1074469">
                  <a:moveTo>
                    <a:pt x="0" y="0"/>
                  </a:moveTo>
                  <a:lnTo>
                    <a:pt x="1074469" y="0"/>
                  </a:lnTo>
                  <a:lnTo>
                    <a:pt x="1074469" y="1149724"/>
                  </a:lnTo>
                  <a:lnTo>
                    <a:pt x="0" y="114972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TextBox 12" id="12"/>
          <p:cNvSpPr txBox="true"/>
          <p:nvPr/>
        </p:nvSpPr>
        <p:spPr>
          <a:xfrm rot="0">
            <a:off x="1028700" y="4424334"/>
            <a:ext cx="15112198" cy="1190625"/>
          </a:xfrm>
          <a:prstGeom prst="rect">
            <a:avLst/>
          </a:prstGeom>
        </p:spPr>
        <p:txBody>
          <a:bodyPr anchor="t" rtlCol="false" tIns="0" lIns="0" bIns="0" rIns="0">
            <a:spAutoFit/>
          </a:bodyPr>
          <a:lstStyle/>
          <a:p>
            <a:pPr algn="l">
              <a:lnSpc>
                <a:spcPts val="4669"/>
              </a:lnSpc>
            </a:pPr>
            <a:r>
              <a:rPr lang="en-US" sz="3891">
                <a:solidFill>
                  <a:srgbClr val="000000"/>
                </a:solidFill>
                <a:latin typeface="Press Start 2P"/>
                <a:ea typeface="Press Start 2P"/>
                <a:cs typeface="Press Start 2P"/>
                <a:sym typeface="Press Start 2P"/>
              </a:rPr>
              <a:t>MULTITASKING</a:t>
            </a:r>
          </a:p>
          <a:p>
            <a:pPr algn="l" marL="0" indent="0" lvl="0">
              <a:lnSpc>
                <a:spcPts val="4669"/>
              </a:lnSpc>
              <a:spcBef>
                <a:spcPct val="0"/>
              </a:spcBef>
            </a:pPr>
          </a:p>
        </p:txBody>
      </p:sp>
      <p:sp>
        <p:nvSpPr>
          <p:cNvPr name="TextBox 13" id="13"/>
          <p:cNvSpPr txBox="true"/>
          <p:nvPr/>
        </p:nvSpPr>
        <p:spPr>
          <a:xfrm rot="0">
            <a:off x="1028700" y="5048250"/>
            <a:ext cx="9391195" cy="3497316"/>
          </a:xfrm>
          <a:prstGeom prst="rect">
            <a:avLst/>
          </a:prstGeom>
        </p:spPr>
        <p:txBody>
          <a:bodyPr anchor="t" rtlCol="false" tIns="0" lIns="0" bIns="0" rIns="0">
            <a:spAutoFit/>
          </a:bodyPr>
          <a:lstStyle/>
          <a:p>
            <a:pPr algn="just">
              <a:lnSpc>
                <a:spcPts val="4619"/>
              </a:lnSpc>
            </a:pPr>
            <a:r>
              <a:rPr lang="en-US" sz="3299">
                <a:solidFill>
                  <a:srgbClr val="000000"/>
                </a:solidFill>
                <a:latin typeface="Arimo"/>
                <a:ea typeface="Arimo"/>
                <a:cs typeface="Arimo"/>
                <a:sym typeface="Arimo"/>
              </a:rPr>
              <a:t>A process of executing multiple tasks simultaneously. We use multitasking to utilize the CPU. Multitasking can be achieved in two ways:</a:t>
            </a:r>
          </a:p>
          <a:p>
            <a:pPr algn="just" marL="712460" indent="-356230" lvl="1">
              <a:lnSpc>
                <a:spcPts val="4619"/>
              </a:lnSpc>
              <a:buFont typeface="Arial"/>
              <a:buChar char="•"/>
            </a:pPr>
            <a:r>
              <a:rPr lang="en-US" sz="3299">
                <a:solidFill>
                  <a:srgbClr val="000000"/>
                </a:solidFill>
                <a:latin typeface="Arimo"/>
                <a:ea typeface="Arimo"/>
                <a:cs typeface="Arimo"/>
                <a:sym typeface="Arimo"/>
              </a:rPr>
              <a:t>Process-based Multitasking (Multiprocessing)</a:t>
            </a:r>
          </a:p>
          <a:p>
            <a:pPr algn="just" marL="712460" indent="-356230" lvl="1">
              <a:lnSpc>
                <a:spcPts val="4619"/>
              </a:lnSpc>
              <a:buFont typeface="Arial"/>
              <a:buChar char="•"/>
            </a:pPr>
            <a:r>
              <a:rPr lang="en-US" sz="3299">
                <a:solidFill>
                  <a:srgbClr val="000000"/>
                </a:solidFill>
                <a:latin typeface="Arimo"/>
                <a:ea typeface="Arimo"/>
                <a:cs typeface="Arimo"/>
                <a:sym typeface="Arimo"/>
              </a:rPr>
              <a:t>Thread-based Multitasking (Multithreading)</a:t>
            </a:r>
          </a:p>
          <a:p>
            <a:pPr algn="just">
              <a:lnSpc>
                <a:spcPts val="461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8F9FD"/>
        </a:solidFill>
      </p:bgPr>
    </p:bg>
    <p:spTree>
      <p:nvGrpSpPr>
        <p:cNvPr id="1" name=""/>
        <p:cNvGrpSpPr/>
        <p:nvPr/>
      </p:nvGrpSpPr>
      <p:grpSpPr>
        <a:xfrm>
          <a:off x="0" y="0"/>
          <a:ext cx="0" cy="0"/>
          <a:chOff x="0" y="0"/>
          <a:chExt cx="0" cy="0"/>
        </a:xfrm>
      </p:grpSpPr>
      <p:sp>
        <p:nvSpPr>
          <p:cNvPr name="Freeform 2" id="2"/>
          <p:cNvSpPr/>
          <p:nvPr/>
        </p:nvSpPr>
        <p:spPr>
          <a:xfrm flipH="false" flipV="false" rot="0">
            <a:off x="15746" y="9258300"/>
            <a:ext cx="18272254" cy="3289006"/>
          </a:xfrm>
          <a:custGeom>
            <a:avLst/>
            <a:gdLst/>
            <a:ahLst/>
            <a:cxnLst/>
            <a:rect r="r" b="b" t="t" l="l"/>
            <a:pathLst>
              <a:path h="3289006" w="18272254">
                <a:moveTo>
                  <a:pt x="0" y="0"/>
                </a:moveTo>
                <a:lnTo>
                  <a:pt x="18272254" y="0"/>
                </a:lnTo>
                <a:lnTo>
                  <a:pt x="18272254" y="3289006"/>
                </a:lnTo>
                <a:lnTo>
                  <a:pt x="0" y="32890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340161" y="342713"/>
            <a:ext cx="512008" cy="512008"/>
          </a:xfrm>
          <a:custGeom>
            <a:avLst/>
            <a:gdLst/>
            <a:ahLst/>
            <a:cxnLst/>
            <a:rect r="r" b="b" t="t" l="l"/>
            <a:pathLst>
              <a:path h="512008" w="512008">
                <a:moveTo>
                  <a:pt x="0" y="0"/>
                </a:moveTo>
                <a:lnTo>
                  <a:pt x="512008" y="0"/>
                </a:lnTo>
                <a:lnTo>
                  <a:pt x="512008" y="512008"/>
                </a:lnTo>
                <a:lnTo>
                  <a:pt x="0" y="5120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140898" y="2842008"/>
            <a:ext cx="580267" cy="988072"/>
          </a:xfrm>
          <a:custGeom>
            <a:avLst/>
            <a:gdLst/>
            <a:ahLst/>
            <a:cxnLst/>
            <a:rect r="r" b="b" t="t" l="l"/>
            <a:pathLst>
              <a:path h="988072" w="580267">
                <a:moveTo>
                  <a:pt x="0" y="0"/>
                </a:moveTo>
                <a:lnTo>
                  <a:pt x="580268" y="0"/>
                </a:lnTo>
                <a:lnTo>
                  <a:pt x="580268" y="988072"/>
                </a:lnTo>
                <a:lnTo>
                  <a:pt x="0" y="988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746" y="4409572"/>
            <a:ext cx="2196911" cy="2715284"/>
          </a:xfrm>
          <a:custGeom>
            <a:avLst/>
            <a:gdLst/>
            <a:ahLst/>
            <a:cxnLst/>
            <a:rect r="r" b="b" t="t" l="l"/>
            <a:pathLst>
              <a:path h="2715284" w="2196911">
                <a:moveTo>
                  <a:pt x="0" y="0"/>
                </a:moveTo>
                <a:lnTo>
                  <a:pt x="2196912" y="0"/>
                </a:lnTo>
                <a:lnTo>
                  <a:pt x="2196912" y="2715284"/>
                </a:lnTo>
                <a:lnTo>
                  <a:pt x="0" y="27152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036026" y="598717"/>
            <a:ext cx="6790012" cy="1654294"/>
          </a:xfrm>
          <a:custGeom>
            <a:avLst/>
            <a:gdLst/>
            <a:ahLst/>
            <a:cxnLst/>
            <a:rect r="r" b="b" t="t" l="l"/>
            <a:pathLst>
              <a:path h="1654294" w="6790012">
                <a:moveTo>
                  <a:pt x="0" y="0"/>
                </a:moveTo>
                <a:lnTo>
                  <a:pt x="6790012" y="0"/>
                </a:lnTo>
                <a:lnTo>
                  <a:pt x="6790012" y="1654294"/>
                </a:lnTo>
                <a:lnTo>
                  <a:pt x="0" y="165429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5024043" y="4132177"/>
            <a:ext cx="5656253" cy="1378069"/>
          </a:xfrm>
          <a:custGeom>
            <a:avLst/>
            <a:gdLst/>
            <a:ahLst/>
            <a:cxnLst/>
            <a:rect r="r" b="b" t="t" l="l"/>
            <a:pathLst>
              <a:path h="1378069" w="5656253">
                <a:moveTo>
                  <a:pt x="0" y="0"/>
                </a:moveTo>
                <a:lnTo>
                  <a:pt x="5656253" y="0"/>
                </a:lnTo>
                <a:lnTo>
                  <a:pt x="5656253" y="1378069"/>
                </a:lnTo>
                <a:lnTo>
                  <a:pt x="0" y="13780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15479422" y="8038930"/>
            <a:ext cx="2116743" cy="805852"/>
            <a:chOff x="0" y="0"/>
            <a:chExt cx="2822324" cy="1074469"/>
          </a:xfrm>
        </p:grpSpPr>
        <p:sp>
          <p:nvSpPr>
            <p:cNvPr name="Freeform 9" id="9"/>
            <p:cNvSpPr/>
            <p:nvPr/>
          </p:nvSpPr>
          <p:spPr>
            <a:xfrm flipH="false" flipV="false" rot="-5400000">
              <a:off x="37627" y="-37627"/>
              <a:ext cx="1074469" cy="1149724"/>
            </a:xfrm>
            <a:custGeom>
              <a:avLst/>
              <a:gdLst/>
              <a:ahLst/>
              <a:cxnLst/>
              <a:rect r="r" b="b" t="t" l="l"/>
              <a:pathLst>
                <a:path h="1149724" w="1074469">
                  <a:moveTo>
                    <a:pt x="0" y="0"/>
                  </a:moveTo>
                  <a:lnTo>
                    <a:pt x="1074470" y="0"/>
                  </a:lnTo>
                  <a:lnTo>
                    <a:pt x="1074470" y="1149724"/>
                  </a:lnTo>
                  <a:lnTo>
                    <a:pt x="0" y="114972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5400000">
              <a:off x="1710228" y="-37627"/>
              <a:ext cx="1074469" cy="1149724"/>
            </a:xfrm>
            <a:custGeom>
              <a:avLst/>
              <a:gdLst/>
              <a:ahLst/>
              <a:cxnLst/>
              <a:rect r="r" b="b" t="t" l="l"/>
              <a:pathLst>
                <a:path h="1149724" w="1074469">
                  <a:moveTo>
                    <a:pt x="0" y="0"/>
                  </a:moveTo>
                  <a:lnTo>
                    <a:pt x="1074469" y="0"/>
                  </a:lnTo>
                  <a:lnTo>
                    <a:pt x="1074469" y="1149724"/>
                  </a:lnTo>
                  <a:lnTo>
                    <a:pt x="0" y="114972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TextBox 11" id="11"/>
          <p:cNvSpPr txBox="true"/>
          <p:nvPr/>
        </p:nvSpPr>
        <p:spPr>
          <a:xfrm rot="0">
            <a:off x="2355744" y="1330614"/>
            <a:ext cx="12525213" cy="7915694"/>
          </a:xfrm>
          <a:prstGeom prst="rect">
            <a:avLst/>
          </a:prstGeom>
        </p:spPr>
        <p:txBody>
          <a:bodyPr anchor="t" rtlCol="false" tIns="0" lIns="0" bIns="0" rIns="0">
            <a:spAutoFit/>
          </a:bodyPr>
          <a:lstStyle/>
          <a:p>
            <a:pPr algn="just">
              <a:lnSpc>
                <a:spcPts val="6999"/>
              </a:lnSpc>
            </a:pPr>
            <a:r>
              <a:rPr lang="en-US" sz="4999" b="true">
                <a:solidFill>
                  <a:srgbClr val="000000"/>
                </a:solidFill>
                <a:latin typeface="Canva Sans Bold"/>
                <a:ea typeface="Canva Sans Bold"/>
                <a:cs typeface="Canva Sans Bold"/>
                <a:sym typeface="Canva Sans Bold"/>
              </a:rPr>
              <a:t>Advantages of Java Multithreading</a:t>
            </a:r>
          </a:p>
          <a:p>
            <a:pPr algn="just">
              <a:lnSpc>
                <a:spcPts val="5599"/>
              </a:lnSpc>
            </a:pPr>
          </a:p>
          <a:p>
            <a:pPr algn="just">
              <a:lnSpc>
                <a:spcPts val="5599"/>
              </a:lnSpc>
            </a:pPr>
            <a:r>
              <a:rPr lang="en-US" sz="3999">
                <a:solidFill>
                  <a:srgbClr val="000000"/>
                </a:solidFill>
                <a:latin typeface="Canva Sans"/>
                <a:ea typeface="Canva Sans"/>
                <a:cs typeface="Canva Sans"/>
                <a:sym typeface="Canva Sans"/>
              </a:rPr>
              <a:t>1) It </a:t>
            </a:r>
            <a:r>
              <a:rPr lang="en-US" sz="3999" b="true">
                <a:solidFill>
                  <a:srgbClr val="9500FF"/>
                </a:solidFill>
                <a:latin typeface="Canva Sans Bold"/>
                <a:ea typeface="Canva Sans Bold"/>
                <a:cs typeface="Canva Sans Bold"/>
                <a:sym typeface="Canva Sans Bold"/>
              </a:rPr>
              <a:t>doesn't block the user </a:t>
            </a:r>
            <a:r>
              <a:rPr lang="en-US" sz="3999">
                <a:solidFill>
                  <a:srgbClr val="000000"/>
                </a:solidFill>
                <a:latin typeface="Canva Sans"/>
                <a:ea typeface="Canva Sans"/>
                <a:cs typeface="Canva Sans"/>
                <a:sym typeface="Canva Sans"/>
              </a:rPr>
              <a:t>because threads are independent and you can perform multiple operations at the same time.</a:t>
            </a:r>
          </a:p>
          <a:p>
            <a:pPr algn="just">
              <a:lnSpc>
                <a:spcPts val="5599"/>
              </a:lnSpc>
            </a:pPr>
            <a:r>
              <a:rPr lang="en-US" sz="3999">
                <a:solidFill>
                  <a:srgbClr val="000000"/>
                </a:solidFill>
                <a:latin typeface="Canva Sans"/>
                <a:ea typeface="Canva Sans"/>
                <a:cs typeface="Canva Sans"/>
                <a:sym typeface="Canva Sans"/>
              </a:rPr>
              <a:t>2) You </a:t>
            </a:r>
            <a:r>
              <a:rPr lang="en-US" sz="3999" b="true">
                <a:solidFill>
                  <a:srgbClr val="9500FF"/>
                </a:solidFill>
                <a:latin typeface="Canva Sans Bold"/>
                <a:ea typeface="Canva Sans Bold"/>
                <a:cs typeface="Canva Sans Bold"/>
                <a:sym typeface="Canva Sans Bold"/>
              </a:rPr>
              <a:t>can perform many operations together, so it saves time.</a:t>
            </a:r>
          </a:p>
          <a:p>
            <a:pPr algn="just">
              <a:lnSpc>
                <a:spcPts val="5599"/>
              </a:lnSpc>
            </a:pPr>
            <a:r>
              <a:rPr lang="en-US" sz="3999">
                <a:solidFill>
                  <a:srgbClr val="000000"/>
                </a:solidFill>
                <a:latin typeface="Canva Sans"/>
                <a:ea typeface="Canva Sans"/>
                <a:cs typeface="Canva Sans"/>
                <a:sym typeface="Canva Sans"/>
              </a:rPr>
              <a:t>3) Threads are </a:t>
            </a:r>
            <a:r>
              <a:rPr lang="en-US" sz="3999" b="true">
                <a:solidFill>
                  <a:srgbClr val="9500FF"/>
                </a:solidFill>
                <a:latin typeface="Canva Sans Bold"/>
                <a:ea typeface="Canva Sans Bold"/>
                <a:cs typeface="Canva Sans Bold"/>
                <a:sym typeface="Canva Sans Bold"/>
              </a:rPr>
              <a:t>independent</a:t>
            </a:r>
            <a:r>
              <a:rPr lang="en-US" sz="3999">
                <a:solidFill>
                  <a:srgbClr val="000000"/>
                </a:solidFill>
                <a:latin typeface="Canva Sans"/>
                <a:ea typeface="Canva Sans"/>
                <a:cs typeface="Canva Sans"/>
                <a:sym typeface="Canva Sans"/>
              </a:rPr>
              <a:t>, so it doesn't affect other threads if an exception occurs in a single thread.</a:t>
            </a:r>
          </a:p>
          <a:p>
            <a:pPr algn="just">
              <a:lnSpc>
                <a:spcPts val="559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8F9FD"/>
        </a:solidFill>
      </p:bgPr>
    </p:bg>
    <p:spTree>
      <p:nvGrpSpPr>
        <p:cNvPr id="1" name=""/>
        <p:cNvGrpSpPr/>
        <p:nvPr/>
      </p:nvGrpSpPr>
      <p:grpSpPr>
        <a:xfrm>
          <a:off x="0" y="0"/>
          <a:ext cx="0" cy="0"/>
          <a:chOff x="0" y="0"/>
          <a:chExt cx="0" cy="0"/>
        </a:xfrm>
      </p:grpSpPr>
      <p:sp>
        <p:nvSpPr>
          <p:cNvPr name="Freeform 2" id="2"/>
          <p:cNvSpPr/>
          <p:nvPr/>
        </p:nvSpPr>
        <p:spPr>
          <a:xfrm flipH="false" flipV="false" rot="0">
            <a:off x="15746" y="9258300"/>
            <a:ext cx="18272254" cy="3289006"/>
          </a:xfrm>
          <a:custGeom>
            <a:avLst/>
            <a:gdLst/>
            <a:ahLst/>
            <a:cxnLst/>
            <a:rect r="r" b="b" t="t" l="l"/>
            <a:pathLst>
              <a:path h="3289006" w="18272254">
                <a:moveTo>
                  <a:pt x="0" y="0"/>
                </a:moveTo>
                <a:lnTo>
                  <a:pt x="18272254" y="0"/>
                </a:lnTo>
                <a:lnTo>
                  <a:pt x="18272254" y="3289006"/>
                </a:lnTo>
                <a:lnTo>
                  <a:pt x="0" y="32890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340161" y="342713"/>
            <a:ext cx="512008" cy="512008"/>
          </a:xfrm>
          <a:custGeom>
            <a:avLst/>
            <a:gdLst/>
            <a:ahLst/>
            <a:cxnLst/>
            <a:rect r="r" b="b" t="t" l="l"/>
            <a:pathLst>
              <a:path h="512008" w="512008">
                <a:moveTo>
                  <a:pt x="0" y="0"/>
                </a:moveTo>
                <a:lnTo>
                  <a:pt x="512008" y="0"/>
                </a:lnTo>
                <a:lnTo>
                  <a:pt x="512008" y="512008"/>
                </a:lnTo>
                <a:lnTo>
                  <a:pt x="0" y="5120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318868" y="4041381"/>
            <a:ext cx="4126108" cy="5216919"/>
          </a:xfrm>
          <a:custGeom>
            <a:avLst/>
            <a:gdLst/>
            <a:ahLst/>
            <a:cxnLst/>
            <a:rect r="r" b="b" t="t" l="l"/>
            <a:pathLst>
              <a:path h="5216919" w="4126108">
                <a:moveTo>
                  <a:pt x="0" y="0"/>
                </a:moveTo>
                <a:lnTo>
                  <a:pt x="4126109" y="0"/>
                </a:lnTo>
                <a:lnTo>
                  <a:pt x="4126109" y="5216919"/>
                </a:lnTo>
                <a:lnTo>
                  <a:pt x="0" y="52169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440326"/>
            <a:ext cx="13228135" cy="2286000"/>
          </a:xfrm>
          <a:prstGeom prst="rect">
            <a:avLst/>
          </a:prstGeom>
        </p:spPr>
        <p:txBody>
          <a:bodyPr anchor="t" rtlCol="false" tIns="0" lIns="0" bIns="0" rIns="0">
            <a:spAutoFit/>
          </a:bodyPr>
          <a:lstStyle/>
          <a:p>
            <a:pPr algn="l">
              <a:lnSpc>
                <a:spcPts val="5389"/>
              </a:lnSpc>
              <a:spcBef>
                <a:spcPct val="0"/>
              </a:spcBef>
            </a:pPr>
            <a:r>
              <a:rPr lang="en-US" sz="4491">
                <a:solidFill>
                  <a:srgbClr val="000000"/>
                </a:solidFill>
                <a:latin typeface="Press Start 2P"/>
                <a:ea typeface="Press Start 2P"/>
                <a:cs typeface="Press Start 2P"/>
                <a:sym typeface="Press Start 2P"/>
              </a:rPr>
              <a:t>BE</a:t>
            </a:r>
            <a:r>
              <a:rPr lang="en-US" sz="4491" strike="noStrike" u="none">
                <a:solidFill>
                  <a:srgbClr val="000000"/>
                </a:solidFill>
                <a:latin typeface="Press Start 2P"/>
                <a:ea typeface="Press Start 2P"/>
                <a:cs typeface="Press Start 2P"/>
                <a:sym typeface="Press Start 2P"/>
              </a:rPr>
              <a:t>NEFITS OF MULTITHREADING</a:t>
            </a:r>
          </a:p>
          <a:p>
            <a:pPr algn="l" marL="0" indent="0" lvl="0">
              <a:lnSpc>
                <a:spcPts val="7309"/>
              </a:lnSpc>
              <a:spcBef>
                <a:spcPct val="0"/>
              </a:spcBef>
            </a:pPr>
          </a:p>
        </p:txBody>
      </p:sp>
      <p:grpSp>
        <p:nvGrpSpPr>
          <p:cNvPr name="Group 6" id="6"/>
          <p:cNvGrpSpPr/>
          <p:nvPr/>
        </p:nvGrpSpPr>
        <p:grpSpPr>
          <a:xfrm rot="0">
            <a:off x="1028700" y="2260412"/>
            <a:ext cx="10651313" cy="2372210"/>
            <a:chOff x="0" y="0"/>
            <a:chExt cx="14201751" cy="3162947"/>
          </a:xfrm>
        </p:grpSpPr>
        <p:sp>
          <p:nvSpPr>
            <p:cNvPr name="Freeform 7" id="7"/>
            <p:cNvSpPr/>
            <p:nvPr/>
          </p:nvSpPr>
          <p:spPr>
            <a:xfrm flipH="false" flipV="false" rot="0">
              <a:off x="0" y="0"/>
              <a:ext cx="979958" cy="759022"/>
            </a:xfrm>
            <a:custGeom>
              <a:avLst/>
              <a:gdLst/>
              <a:ahLst/>
              <a:cxnLst/>
              <a:rect r="r" b="b" t="t" l="l"/>
              <a:pathLst>
                <a:path h="759022" w="979958">
                  <a:moveTo>
                    <a:pt x="0" y="0"/>
                  </a:moveTo>
                  <a:lnTo>
                    <a:pt x="979958" y="0"/>
                  </a:lnTo>
                  <a:lnTo>
                    <a:pt x="979958" y="759022"/>
                  </a:lnTo>
                  <a:lnTo>
                    <a:pt x="0" y="7590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323342" y="242295"/>
              <a:ext cx="12878409" cy="533400"/>
            </a:xfrm>
            <a:prstGeom prst="rect">
              <a:avLst/>
            </a:prstGeom>
          </p:spPr>
          <p:txBody>
            <a:bodyPr anchor="t" rtlCol="false" tIns="0" lIns="0" bIns="0" rIns="0">
              <a:spAutoFit/>
            </a:bodyPr>
            <a:lstStyle/>
            <a:p>
              <a:pPr algn="l" marL="0" indent="0" lvl="0">
                <a:lnSpc>
                  <a:spcPts val="3171"/>
                </a:lnSpc>
                <a:spcBef>
                  <a:spcPct val="0"/>
                </a:spcBef>
              </a:pPr>
              <a:r>
                <a:rPr lang="en-US" sz="2642">
                  <a:solidFill>
                    <a:srgbClr val="000000"/>
                  </a:solidFill>
                  <a:latin typeface="Press Start 2P"/>
                  <a:ea typeface="Press Start 2P"/>
                  <a:cs typeface="Press Start 2P"/>
                  <a:sym typeface="Press Start 2P"/>
                </a:rPr>
                <a:t>Improved Performance:</a:t>
              </a:r>
            </a:p>
          </p:txBody>
        </p:sp>
        <p:sp>
          <p:nvSpPr>
            <p:cNvPr name="TextBox 9" id="9"/>
            <p:cNvSpPr txBox="true"/>
            <p:nvPr/>
          </p:nvSpPr>
          <p:spPr>
            <a:xfrm rot="0">
              <a:off x="1323342" y="1136908"/>
              <a:ext cx="12694586" cy="2026039"/>
            </a:xfrm>
            <a:prstGeom prst="rect">
              <a:avLst/>
            </a:prstGeom>
          </p:spPr>
          <p:txBody>
            <a:bodyPr anchor="t" rtlCol="false" tIns="0" lIns="0" bIns="0" rIns="0">
              <a:spAutoFit/>
            </a:bodyPr>
            <a:lstStyle/>
            <a:p>
              <a:pPr algn="just" marL="0" indent="0" lvl="0">
                <a:lnSpc>
                  <a:spcPts val="4059"/>
                </a:lnSpc>
                <a:spcBef>
                  <a:spcPct val="0"/>
                </a:spcBef>
              </a:pPr>
              <a:r>
                <a:rPr lang="en-US" sz="2899">
                  <a:solidFill>
                    <a:srgbClr val="000000"/>
                  </a:solidFill>
                  <a:latin typeface="Arimo"/>
                  <a:ea typeface="Arimo"/>
                  <a:cs typeface="Arimo"/>
                  <a:sym typeface="Arimo"/>
                </a:rPr>
                <a:t>Multithreading enables the execution of multiple tasks concurrently, utilizing the available CPU cores efficiently and enhancing overall performance.</a:t>
              </a:r>
            </a:p>
          </p:txBody>
        </p:sp>
      </p:grpSp>
      <p:sp>
        <p:nvSpPr>
          <p:cNvPr name="Freeform 10" id="10"/>
          <p:cNvSpPr/>
          <p:nvPr/>
        </p:nvSpPr>
        <p:spPr>
          <a:xfrm flipH="false" flipV="false" rot="0">
            <a:off x="12761265" y="1588088"/>
            <a:ext cx="6695888" cy="1631362"/>
          </a:xfrm>
          <a:custGeom>
            <a:avLst/>
            <a:gdLst/>
            <a:ahLst/>
            <a:cxnLst/>
            <a:rect r="r" b="b" t="t" l="l"/>
            <a:pathLst>
              <a:path h="1631362" w="6695888">
                <a:moveTo>
                  <a:pt x="0" y="0"/>
                </a:moveTo>
                <a:lnTo>
                  <a:pt x="6695888" y="0"/>
                </a:lnTo>
                <a:lnTo>
                  <a:pt x="6695888" y="1631362"/>
                </a:lnTo>
                <a:lnTo>
                  <a:pt x="0" y="16313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1099746" y="2403769"/>
            <a:ext cx="580267" cy="988072"/>
          </a:xfrm>
          <a:custGeom>
            <a:avLst/>
            <a:gdLst/>
            <a:ahLst/>
            <a:cxnLst/>
            <a:rect r="r" b="b" t="t" l="l"/>
            <a:pathLst>
              <a:path h="988072" w="580267">
                <a:moveTo>
                  <a:pt x="0" y="0"/>
                </a:moveTo>
                <a:lnTo>
                  <a:pt x="580267" y="0"/>
                </a:lnTo>
                <a:lnTo>
                  <a:pt x="580267" y="988072"/>
                </a:lnTo>
                <a:lnTo>
                  <a:pt x="0" y="98807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2" id="12"/>
          <p:cNvGrpSpPr/>
          <p:nvPr/>
        </p:nvGrpSpPr>
        <p:grpSpPr>
          <a:xfrm rot="0">
            <a:off x="1028700" y="4659516"/>
            <a:ext cx="10651313" cy="2372210"/>
            <a:chOff x="0" y="0"/>
            <a:chExt cx="14201751" cy="3162947"/>
          </a:xfrm>
        </p:grpSpPr>
        <p:sp>
          <p:nvSpPr>
            <p:cNvPr name="Freeform 13" id="13"/>
            <p:cNvSpPr/>
            <p:nvPr/>
          </p:nvSpPr>
          <p:spPr>
            <a:xfrm flipH="false" flipV="false" rot="0">
              <a:off x="0" y="0"/>
              <a:ext cx="979958" cy="759022"/>
            </a:xfrm>
            <a:custGeom>
              <a:avLst/>
              <a:gdLst/>
              <a:ahLst/>
              <a:cxnLst/>
              <a:rect r="r" b="b" t="t" l="l"/>
              <a:pathLst>
                <a:path h="759022" w="979958">
                  <a:moveTo>
                    <a:pt x="0" y="0"/>
                  </a:moveTo>
                  <a:lnTo>
                    <a:pt x="979958" y="0"/>
                  </a:lnTo>
                  <a:lnTo>
                    <a:pt x="979958" y="759022"/>
                  </a:lnTo>
                  <a:lnTo>
                    <a:pt x="0" y="7590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1323342" y="242295"/>
              <a:ext cx="12878409" cy="533400"/>
            </a:xfrm>
            <a:prstGeom prst="rect">
              <a:avLst/>
            </a:prstGeom>
          </p:spPr>
          <p:txBody>
            <a:bodyPr anchor="t" rtlCol="false" tIns="0" lIns="0" bIns="0" rIns="0">
              <a:spAutoFit/>
            </a:bodyPr>
            <a:lstStyle/>
            <a:p>
              <a:pPr algn="l" marL="0" indent="0" lvl="0">
                <a:lnSpc>
                  <a:spcPts val="3171"/>
                </a:lnSpc>
                <a:spcBef>
                  <a:spcPct val="0"/>
                </a:spcBef>
              </a:pPr>
              <a:r>
                <a:rPr lang="en-US" sz="2642">
                  <a:solidFill>
                    <a:srgbClr val="000000"/>
                  </a:solidFill>
                  <a:latin typeface="Press Start 2P"/>
                  <a:ea typeface="Press Start 2P"/>
                  <a:cs typeface="Press Start 2P"/>
                  <a:sym typeface="Press Start 2P"/>
                </a:rPr>
                <a:t>Responsiveness:</a:t>
              </a:r>
            </a:p>
          </p:txBody>
        </p:sp>
        <p:sp>
          <p:nvSpPr>
            <p:cNvPr name="TextBox 15" id="15"/>
            <p:cNvSpPr txBox="true"/>
            <p:nvPr/>
          </p:nvSpPr>
          <p:spPr>
            <a:xfrm rot="0">
              <a:off x="1323342" y="1136908"/>
              <a:ext cx="12694586" cy="2026039"/>
            </a:xfrm>
            <a:prstGeom prst="rect">
              <a:avLst/>
            </a:prstGeom>
          </p:spPr>
          <p:txBody>
            <a:bodyPr anchor="t" rtlCol="false" tIns="0" lIns="0" bIns="0" rIns="0">
              <a:spAutoFit/>
            </a:bodyPr>
            <a:lstStyle/>
            <a:p>
              <a:pPr algn="just" marL="0" indent="0" lvl="0">
                <a:lnSpc>
                  <a:spcPts val="4059"/>
                </a:lnSpc>
                <a:spcBef>
                  <a:spcPct val="0"/>
                </a:spcBef>
              </a:pPr>
              <a:r>
                <a:rPr lang="en-US" sz="2899">
                  <a:solidFill>
                    <a:srgbClr val="000000"/>
                  </a:solidFill>
                  <a:latin typeface="Arimo"/>
                  <a:ea typeface="Arimo"/>
                  <a:cs typeface="Arimo"/>
                  <a:sym typeface="Arimo"/>
                </a:rPr>
                <a:t>Multithreading ensures that applications remain responsive to user interactions even when performing time-consuming operations</a:t>
              </a:r>
            </a:p>
          </p:txBody>
        </p:sp>
      </p:grpSp>
      <p:grpSp>
        <p:nvGrpSpPr>
          <p:cNvPr name="Group 16" id="16"/>
          <p:cNvGrpSpPr/>
          <p:nvPr/>
        </p:nvGrpSpPr>
        <p:grpSpPr>
          <a:xfrm rot="0">
            <a:off x="1028700" y="6867698"/>
            <a:ext cx="10651313" cy="2372210"/>
            <a:chOff x="0" y="0"/>
            <a:chExt cx="14201751" cy="3162947"/>
          </a:xfrm>
        </p:grpSpPr>
        <p:sp>
          <p:nvSpPr>
            <p:cNvPr name="Freeform 17" id="17"/>
            <p:cNvSpPr/>
            <p:nvPr/>
          </p:nvSpPr>
          <p:spPr>
            <a:xfrm flipH="false" flipV="false" rot="0">
              <a:off x="0" y="0"/>
              <a:ext cx="979958" cy="759022"/>
            </a:xfrm>
            <a:custGeom>
              <a:avLst/>
              <a:gdLst/>
              <a:ahLst/>
              <a:cxnLst/>
              <a:rect r="r" b="b" t="t" l="l"/>
              <a:pathLst>
                <a:path h="759022" w="979958">
                  <a:moveTo>
                    <a:pt x="0" y="0"/>
                  </a:moveTo>
                  <a:lnTo>
                    <a:pt x="979958" y="0"/>
                  </a:lnTo>
                  <a:lnTo>
                    <a:pt x="979958" y="759022"/>
                  </a:lnTo>
                  <a:lnTo>
                    <a:pt x="0" y="7590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1323342" y="254995"/>
              <a:ext cx="12878409" cy="508000"/>
            </a:xfrm>
            <a:prstGeom prst="rect">
              <a:avLst/>
            </a:prstGeom>
          </p:spPr>
          <p:txBody>
            <a:bodyPr anchor="t" rtlCol="false" tIns="0" lIns="0" bIns="0" rIns="0">
              <a:spAutoFit/>
            </a:bodyPr>
            <a:lstStyle/>
            <a:p>
              <a:pPr algn="l" marL="0" indent="0" lvl="0">
                <a:lnSpc>
                  <a:spcPts val="3051"/>
                </a:lnSpc>
                <a:spcBef>
                  <a:spcPct val="0"/>
                </a:spcBef>
              </a:pPr>
              <a:r>
                <a:rPr lang="en-US" sz="2542">
                  <a:solidFill>
                    <a:srgbClr val="000000"/>
                  </a:solidFill>
                  <a:latin typeface="Press Start 2P"/>
                  <a:ea typeface="Press Start 2P"/>
                  <a:cs typeface="Press Start 2P"/>
                  <a:sym typeface="Press Start 2P"/>
                </a:rPr>
                <a:t>Parallelism:</a:t>
              </a:r>
            </a:p>
          </p:txBody>
        </p:sp>
        <p:sp>
          <p:nvSpPr>
            <p:cNvPr name="TextBox 19" id="19"/>
            <p:cNvSpPr txBox="true"/>
            <p:nvPr/>
          </p:nvSpPr>
          <p:spPr>
            <a:xfrm rot="0">
              <a:off x="1323342" y="1136908"/>
              <a:ext cx="12694586" cy="2026039"/>
            </a:xfrm>
            <a:prstGeom prst="rect">
              <a:avLst/>
            </a:prstGeom>
          </p:spPr>
          <p:txBody>
            <a:bodyPr anchor="t" rtlCol="false" tIns="0" lIns="0" bIns="0" rIns="0">
              <a:spAutoFit/>
            </a:bodyPr>
            <a:lstStyle/>
            <a:p>
              <a:pPr algn="just" marL="0" indent="0" lvl="0">
                <a:lnSpc>
                  <a:spcPts val="4059"/>
                </a:lnSpc>
                <a:spcBef>
                  <a:spcPct val="0"/>
                </a:spcBef>
              </a:pPr>
              <a:r>
                <a:rPr lang="en-US" sz="2899">
                  <a:solidFill>
                    <a:srgbClr val="000000"/>
                  </a:solidFill>
                  <a:latin typeface="Arimo"/>
                  <a:ea typeface="Arimo"/>
                  <a:cs typeface="Arimo"/>
                  <a:sym typeface="Arimo"/>
                </a:rPr>
                <a:t>Threads can be used to divide a complex task into smaller subtasks that can be executed in parallel, taking full advantage of multi-core processors.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8F9FD"/>
        </a:solidFill>
      </p:bgPr>
    </p:bg>
    <p:spTree>
      <p:nvGrpSpPr>
        <p:cNvPr id="1" name=""/>
        <p:cNvGrpSpPr/>
        <p:nvPr/>
      </p:nvGrpSpPr>
      <p:grpSpPr>
        <a:xfrm>
          <a:off x="0" y="0"/>
          <a:ext cx="0" cy="0"/>
          <a:chOff x="0" y="0"/>
          <a:chExt cx="0" cy="0"/>
        </a:xfrm>
      </p:grpSpPr>
      <p:sp>
        <p:nvSpPr>
          <p:cNvPr name="Freeform 2" id="2"/>
          <p:cNvSpPr/>
          <p:nvPr/>
        </p:nvSpPr>
        <p:spPr>
          <a:xfrm flipH="false" flipV="false" rot="0">
            <a:off x="15746" y="9258300"/>
            <a:ext cx="18272254" cy="3289006"/>
          </a:xfrm>
          <a:custGeom>
            <a:avLst/>
            <a:gdLst/>
            <a:ahLst/>
            <a:cxnLst/>
            <a:rect r="r" b="b" t="t" l="l"/>
            <a:pathLst>
              <a:path h="3289006" w="18272254">
                <a:moveTo>
                  <a:pt x="0" y="0"/>
                </a:moveTo>
                <a:lnTo>
                  <a:pt x="18272254" y="0"/>
                </a:lnTo>
                <a:lnTo>
                  <a:pt x="18272254" y="3289006"/>
                </a:lnTo>
                <a:lnTo>
                  <a:pt x="0" y="32890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340161" y="342713"/>
            <a:ext cx="512008" cy="512008"/>
          </a:xfrm>
          <a:custGeom>
            <a:avLst/>
            <a:gdLst/>
            <a:ahLst/>
            <a:cxnLst/>
            <a:rect r="r" b="b" t="t" l="l"/>
            <a:pathLst>
              <a:path h="512008" w="512008">
                <a:moveTo>
                  <a:pt x="0" y="0"/>
                </a:moveTo>
                <a:lnTo>
                  <a:pt x="512008" y="0"/>
                </a:lnTo>
                <a:lnTo>
                  <a:pt x="512008" y="512008"/>
                </a:lnTo>
                <a:lnTo>
                  <a:pt x="0" y="5120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440326"/>
            <a:ext cx="13228135" cy="2286000"/>
          </a:xfrm>
          <a:prstGeom prst="rect">
            <a:avLst/>
          </a:prstGeom>
        </p:spPr>
        <p:txBody>
          <a:bodyPr anchor="t" rtlCol="false" tIns="0" lIns="0" bIns="0" rIns="0">
            <a:spAutoFit/>
          </a:bodyPr>
          <a:lstStyle/>
          <a:p>
            <a:pPr algn="l">
              <a:lnSpc>
                <a:spcPts val="5389"/>
              </a:lnSpc>
              <a:spcBef>
                <a:spcPct val="0"/>
              </a:spcBef>
            </a:pPr>
            <a:r>
              <a:rPr lang="en-US" sz="4491">
                <a:solidFill>
                  <a:srgbClr val="000000"/>
                </a:solidFill>
                <a:latin typeface="Press Start 2P"/>
                <a:ea typeface="Press Start 2P"/>
                <a:cs typeface="Press Start 2P"/>
                <a:sym typeface="Press Start 2P"/>
              </a:rPr>
              <a:t>BE</a:t>
            </a:r>
            <a:r>
              <a:rPr lang="en-US" sz="4491" strike="noStrike" u="none">
                <a:solidFill>
                  <a:srgbClr val="000000"/>
                </a:solidFill>
                <a:latin typeface="Press Start 2P"/>
                <a:ea typeface="Press Start 2P"/>
                <a:cs typeface="Press Start 2P"/>
                <a:sym typeface="Press Start 2P"/>
              </a:rPr>
              <a:t>NEFITS OF MULTITHREADING</a:t>
            </a:r>
          </a:p>
          <a:p>
            <a:pPr algn="l" marL="0" indent="0" lvl="0">
              <a:lnSpc>
                <a:spcPts val="7309"/>
              </a:lnSpc>
              <a:spcBef>
                <a:spcPct val="0"/>
              </a:spcBef>
            </a:pPr>
          </a:p>
        </p:txBody>
      </p:sp>
      <p:grpSp>
        <p:nvGrpSpPr>
          <p:cNvPr name="Group 5" id="5"/>
          <p:cNvGrpSpPr/>
          <p:nvPr/>
        </p:nvGrpSpPr>
        <p:grpSpPr>
          <a:xfrm rot="0">
            <a:off x="1028700" y="2390347"/>
            <a:ext cx="10651313" cy="3290289"/>
            <a:chOff x="0" y="0"/>
            <a:chExt cx="14201751" cy="4387051"/>
          </a:xfrm>
        </p:grpSpPr>
        <p:sp>
          <p:nvSpPr>
            <p:cNvPr name="Freeform 6" id="6"/>
            <p:cNvSpPr/>
            <p:nvPr/>
          </p:nvSpPr>
          <p:spPr>
            <a:xfrm flipH="false" flipV="false" rot="0">
              <a:off x="0" y="0"/>
              <a:ext cx="979958" cy="759022"/>
            </a:xfrm>
            <a:custGeom>
              <a:avLst/>
              <a:gdLst/>
              <a:ahLst/>
              <a:cxnLst/>
              <a:rect r="r" b="b" t="t" l="l"/>
              <a:pathLst>
                <a:path h="759022" w="979958">
                  <a:moveTo>
                    <a:pt x="0" y="0"/>
                  </a:moveTo>
                  <a:lnTo>
                    <a:pt x="979958" y="0"/>
                  </a:lnTo>
                  <a:lnTo>
                    <a:pt x="979958" y="759022"/>
                  </a:lnTo>
                  <a:lnTo>
                    <a:pt x="0" y="7590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323342" y="242295"/>
              <a:ext cx="12878409" cy="533400"/>
            </a:xfrm>
            <a:prstGeom prst="rect">
              <a:avLst/>
            </a:prstGeom>
          </p:spPr>
          <p:txBody>
            <a:bodyPr anchor="t" rtlCol="false" tIns="0" lIns="0" bIns="0" rIns="0">
              <a:spAutoFit/>
            </a:bodyPr>
            <a:lstStyle/>
            <a:p>
              <a:pPr algn="l" marL="0" indent="0" lvl="0">
                <a:lnSpc>
                  <a:spcPts val="3171"/>
                </a:lnSpc>
                <a:spcBef>
                  <a:spcPct val="0"/>
                </a:spcBef>
              </a:pPr>
              <a:r>
                <a:rPr lang="en-US" sz="2642">
                  <a:solidFill>
                    <a:srgbClr val="000000"/>
                  </a:solidFill>
                  <a:latin typeface="Press Start 2P"/>
                  <a:ea typeface="Press Start 2P"/>
                  <a:cs typeface="Press Start 2P"/>
                  <a:sym typeface="Press Start 2P"/>
                </a:rPr>
                <a:t>Background Processing:</a:t>
              </a:r>
            </a:p>
          </p:txBody>
        </p:sp>
        <p:sp>
          <p:nvSpPr>
            <p:cNvPr name="TextBox 8" id="8"/>
            <p:cNvSpPr txBox="true"/>
            <p:nvPr/>
          </p:nvSpPr>
          <p:spPr>
            <a:xfrm rot="0">
              <a:off x="1323342" y="1117858"/>
              <a:ext cx="12694586" cy="3269193"/>
            </a:xfrm>
            <a:prstGeom prst="rect">
              <a:avLst/>
            </a:prstGeom>
          </p:spPr>
          <p:txBody>
            <a:bodyPr anchor="t" rtlCol="false" tIns="0" lIns="0" bIns="0" rIns="0">
              <a:spAutoFit/>
            </a:bodyPr>
            <a:lstStyle/>
            <a:p>
              <a:pPr algn="just" marL="0" indent="0" lvl="0">
                <a:lnSpc>
                  <a:spcPts val="4899"/>
                </a:lnSpc>
                <a:spcBef>
                  <a:spcPct val="0"/>
                </a:spcBef>
              </a:pPr>
              <a:r>
                <a:rPr lang="en-US" sz="3499">
                  <a:solidFill>
                    <a:srgbClr val="000000"/>
                  </a:solidFill>
                  <a:latin typeface="Arimo"/>
                  <a:ea typeface="Arimo"/>
                  <a:cs typeface="Arimo"/>
                  <a:sym typeface="Arimo"/>
                </a:rPr>
                <a:t>Threads allow background processing of tasks, such as file I/O, network communication, or data processing, without blocking the main application flow.</a:t>
              </a:r>
            </a:p>
          </p:txBody>
        </p:sp>
      </p:grpSp>
      <p:sp>
        <p:nvSpPr>
          <p:cNvPr name="Freeform 9" id="9"/>
          <p:cNvSpPr/>
          <p:nvPr/>
        </p:nvSpPr>
        <p:spPr>
          <a:xfrm flipH="false" flipV="false" rot="0">
            <a:off x="12761265" y="1588088"/>
            <a:ext cx="6695888" cy="1631362"/>
          </a:xfrm>
          <a:custGeom>
            <a:avLst/>
            <a:gdLst/>
            <a:ahLst/>
            <a:cxnLst/>
            <a:rect r="r" b="b" t="t" l="l"/>
            <a:pathLst>
              <a:path h="1631362" w="6695888">
                <a:moveTo>
                  <a:pt x="0" y="0"/>
                </a:moveTo>
                <a:lnTo>
                  <a:pt x="6695888" y="0"/>
                </a:lnTo>
                <a:lnTo>
                  <a:pt x="6695888" y="1631362"/>
                </a:lnTo>
                <a:lnTo>
                  <a:pt x="0" y="16313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1099746" y="2403769"/>
            <a:ext cx="580267" cy="988072"/>
          </a:xfrm>
          <a:custGeom>
            <a:avLst/>
            <a:gdLst/>
            <a:ahLst/>
            <a:cxnLst/>
            <a:rect r="r" b="b" t="t" l="l"/>
            <a:pathLst>
              <a:path h="988072" w="580267">
                <a:moveTo>
                  <a:pt x="0" y="0"/>
                </a:moveTo>
                <a:lnTo>
                  <a:pt x="580267" y="0"/>
                </a:lnTo>
                <a:lnTo>
                  <a:pt x="580267" y="988072"/>
                </a:lnTo>
                <a:lnTo>
                  <a:pt x="0" y="9880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1" id="11"/>
          <p:cNvGrpSpPr/>
          <p:nvPr/>
        </p:nvGrpSpPr>
        <p:grpSpPr>
          <a:xfrm rot="0">
            <a:off x="1028700" y="5744948"/>
            <a:ext cx="10651313" cy="2725840"/>
            <a:chOff x="0" y="0"/>
            <a:chExt cx="14201751" cy="3634453"/>
          </a:xfrm>
        </p:grpSpPr>
        <p:sp>
          <p:nvSpPr>
            <p:cNvPr name="Freeform 12" id="12"/>
            <p:cNvSpPr/>
            <p:nvPr/>
          </p:nvSpPr>
          <p:spPr>
            <a:xfrm flipH="false" flipV="false" rot="0">
              <a:off x="0" y="0"/>
              <a:ext cx="979958" cy="759022"/>
            </a:xfrm>
            <a:custGeom>
              <a:avLst/>
              <a:gdLst/>
              <a:ahLst/>
              <a:cxnLst/>
              <a:rect r="r" b="b" t="t" l="l"/>
              <a:pathLst>
                <a:path h="759022" w="979958">
                  <a:moveTo>
                    <a:pt x="0" y="0"/>
                  </a:moveTo>
                  <a:lnTo>
                    <a:pt x="979958" y="0"/>
                  </a:lnTo>
                  <a:lnTo>
                    <a:pt x="979958" y="759022"/>
                  </a:lnTo>
                  <a:lnTo>
                    <a:pt x="0" y="7590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323342" y="242295"/>
              <a:ext cx="12878409" cy="533400"/>
            </a:xfrm>
            <a:prstGeom prst="rect">
              <a:avLst/>
            </a:prstGeom>
          </p:spPr>
          <p:txBody>
            <a:bodyPr anchor="t" rtlCol="false" tIns="0" lIns="0" bIns="0" rIns="0">
              <a:spAutoFit/>
            </a:bodyPr>
            <a:lstStyle/>
            <a:p>
              <a:pPr algn="l" marL="0" indent="0" lvl="0">
                <a:lnSpc>
                  <a:spcPts val="3171"/>
                </a:lnSpc>
                <a:spcBef>
                  <a:spcPct val="0"/>
                </a:spcBef>
              </a:pPr>
              <a:r>
                <a:rPr lang="en-US" sz="2642">
                  <a:solidFill>
                    <a:srgbClr val="000000"/>
                  </a:solidFill>
                  <a:latin typeface="Press Start 2P"/>
                  <a:ea typeface="Press Start 2P"/>
                  <a:cs typeface="Press Start 2P"/>
                  <a:sym typeface="Press Start 2P"/>
                </a:rPr>
                <a:t>Utilization of Resources:</a:t>
              </a:r>
            </a:p>
          </p:txBody>
        </p:sp>
        <p:sp>
          <p:nvSpPr>
            <p:cNvPr name="TextBox 14" id="14"/>
            <p:cNvSpPr txBox="true"/>
            <p:nvPr/>
          </p:nvSpPr>
          <p:spPr>
            <a:xfrm rot="0">
              <a:off x="1323342" y="1108333"/>
              <a:ext cx="12694586" cy="2526120"/>
            </a:xfrm>
            <a:prstGeom prst="rect">
              <a:avLst/>
            </a:prstGeom>
          </p:spPr>
          <p:txBody>
            <a:bodyPr anchor="t" rtlCol="false" tIns="0" lIns="0" bIns="0" rIns="0">
              <a:spAutoFit/>
            </a:bodyPr>
            <a:lstStyle/>
            <a:p>
              <a:pPr algn="just" marL="0" indent="0" lvl="0">
                <a:lnSpc>
                  <a:spcPts val="5039"/>
                </a:lnSpc>
                <a:spcBef>
                  <a:spcPct val="0"/>
                </a:spcBef>
              </a:pPr>
              <a:r>
                <a:rPr lang="en-US" sz="3599">
                  <a:solidFill>
                    <a:srgbClr val="000000"/>
                  </a:solidFill>
                  <a:latin typeface="Arimo"/>
                  <a:ea typeface="Arimo"/>
                  <a:cs typeface="Arimo"/>
                  <a:sym typeface="Arimo"/>
                </a:rPr>
                <a:t>By utilizing multiple threads, programs can make better use of system resources, leading to better resource allocation and management.</a:t>
              </a:r>
            </a:p>
          </p:txBody>
        </p:sp>
      </p:grpSp>
      <p:sp>
        <p:nvSpPr>
          <p:cNvPr name="Freeform 15" id="15"/>
          <p:cNvSpPr/>
          <p:nvPr/>
        </p:nvSpPr>
        <p:spPr>
          <a:xfrm flipH="false" flipV="false" rot="0">
            <a:off x="12779215" y="4914286"/>
            <a:ext cx="4816951" cy="4344014"/>
          </a:xfrm>
          <a:custGeom>
            <a:avLst/>
            <a:gdLst/>
            <a:ahLst/>
            <a:cxnLst/>
            <a:rect r="r" b="b" t="t" l="l"/>
            <a:pathLst>
              <a:path h="4344014" w="4816951">
                <a:moveTo>
                  <a:pt x="0" y="0"/>
                </a:moveTo>
                <a:lnTo>
                  <a:pt x="4816950" y="0"/>
                </a:lnTo>
                <a:lnTo>
                  <a:pt x="4816950" y="4344014"/>
                </a:lnTo>
                <a:lnTo>
                  <a:pt x="0" y="434401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8F9FD"/>
        </a:solidFill>
      </p:bgPr>
    </p:bg>
    <p:spTree>
      <p:nvGrpSpPr>
        <p:cNvPr id="1" name=""/>
        <p:cNvGrpSpPr/>
        <p:nvPr/>
      </p:nvGrpSpPr>
      <p:grpSpPr>
        <a:xfrm>
          <a:off x="0" y="0"/>
          <a:ext cx="0" cy="0"/>
          <a:chOff x="0" y="0"/>
          <a:chExt cx="0" cy="0"/>
        </a:xfrm>
      </p:grpSpPr>
      <p:sp>
        <p:nvSpPr>
          <p:cNvPr name="Freeform 2" id="2"/>
          <p:cNvSpPr/>
          <p:nvPr/>
        </p:nvSpPr>
        <p:spPr>
          <a:xfrm flipH="false" flipV="false" rot="0">
            <a:off x="17340161" y="342713"/>
            <a:ext cx="512008" cy="512008"/>
          </a:xfrm>
          <a:custGeom>
            <a:avLst/>
            <a:gdLst/>
            <a:ahLst/>
            <a:cxnLst/>
            <a:rect r="r" b="b" t="t" l="l"/>
            <a:pathLst>
              <a:path h="512008" w="512008">
                <a:moveTo>
                  <a:pt x="0" y="0"/>
                </a:moveTo>
                <a:lnTo>
                  <a:pt x="512008" y="0"/>
                </a:lnTo>
                <a:lnTo>
                  <a:pt x="512008" y="512008"/>
                </a:lnTo>
                <a:lnTo>
                  <a:pt x="0" y="512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46" y="9258300"/>
            <a:ext cx="18272254" cy="3289006"/>
          </a:xfrm>
          <a:custGeom>
            <a:avLst/>
            <a:gdLst/>
            <a:ahLst/>
            <a:cxnLst/>
            <a:rect r="r" b="b" t="t" l="l"/>
            <a:pathLst>
              <a:path h="3289006" w="18272254">
                <a:moveTo>
                  <a:pt x="0" y="0"/>
                </a:moveTo>
                <a:lnTo>
                  <a:pt x="18272254" y="0"/>
                </a:lnTo>
                <a:lnTo>
                  <a:pt x="18272254" y="3289006"/>
                </a:lnTo>
                <a:lnTo>
                  <a:pt x="0" y="32890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246664" y="7313262"/>
            <a:ext cx="580267" cy="988072"/>
          </a:xfrm>
          <a:custGeom>
            <a:avLst/>
            <a:gdLst/>
            <a:ahLst/>
            <a:cxnLst/>
            <a:rect r="r" b="b" t="t" l="l"/>
            <a:pathLst>
              <a:path h="988072" w="580267">
                <a:moveTo>
                  <a:pt x="0" y="0"/>
                </a:moveTo>
                <a:lnTo>
                  <a:pt x="580267" y="0"/>
                </a:lnTo>
                <a:lnTo>
                  <a:pt x="580267" y="988071"/>
                </a:lnTo>
                <a:lnTo>
                  <a:pt x="0" y="9880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058049" y="3675817"/>
            <a:ext cx="3349490" cy="5582483"/>
          </a:xfrm>
          <a:custGeom>
            <a:avLst/>
            <a:gdLst/>
            <a:ahLst/>
            <a:cxnLst/>
            <a:rect r="r" b="b" t="t" l="l"/>
            <a:pathLst>
              <a:path h="5582483" w="3349490">
                <a:moveTo>
                  <a:pt x="0" y="0"/>
                </a:moveTo>
                <a:lnTo>
                  <a:pt x="3349490" y="0"/>
                </a:lnTo>
                <a:lnTo>
                  <a:pt x="3349490" y="5582483"/>
                </a:lnTo>
                <a:lnTo>
                  <a:pt x="0" y="55824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28700" y="6997210"/>
            <a:ext cx="2876471" cy="1187198"/>
          </a:xfrm>
          <a:custGeom>
            <a:avLst/>
            <a:gdLst/>
            <a:ahLst/>
            <a:cxnLst/>
            <a:rect r="r" b="b" t="t" l="l"/>
            <a:pathLst>
              <a:path h="1187198" w="2876471">
                <a:moveTo>
                  <a:pt x="0" y="0"/>
                </a:moveTo>
                <a:lnTo>
                  <a:pt x="2876471" y="0"/>
                </a:lnTo>
                <a:lnTo>
                  <a:pt x="2876471" y="1187198"/>
                </a:lnTo>
                <a:lnTo>
                  <a:pt x="0" y="11871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1363467" y="3171409"/>
            <a:ext cx="12774439" cy="3295650"/>
          </a:xfrm>
          <a:prstGeom prst="rect">
            <a:avLst/>
          </a:prstGeom>
        </p:spPr>
        <p:txBody>
          <a:bodyPr anchor="t" rtlCol="false" tIns="0" lIns="0" bIns="0" rIns="0">
            <a:spAutoFit/>
          </a:bodyPr>
          <a:lstStyle/>
          <a:p>
            <a:pPr algn="l">
              <a:lnSpc>
                <a:spcPts val="8629"/>
              </a:lnSpc>
            </a:pPr>
            <a:r>
              <a:rPr lang="en-US" sz="7191">
                <a:solidFill>
                  <a:srgbClr val="000000"/>
                </a:solidFill>
                <a:latin typeface="Press Start 2P"/>
                <a:ea typeface="Press Start 2P"/>
                <a:cs typeface="Press Start 2P"/>
                <a:sym typeface="Press Start 2P"/>
              </a:rPr>
              <a:t>TYPES OF THREADS</a:t>
            </a:r>
          </a:p>
          <a:p>
            <a:pPr algn="l" marL="0" indent="0" lvl="0">
              <a:lnSpc>
                <a:spcPts val="8629"/>
              </a:lnSpc>
              <a:spcBef>
                <a:spcPct val="0"/>
              </a:spcBef>
            </a:pPr>
          </a:p>
        </p:txBody>
      </p:sp>
      <p:sp>
        <p:nvSpPr>
          <p:cNvPr name="Freeform 8" id="8"/>
          <p:cNvSpPr/>
          <p:nvPr/>
        </p:nvSpPr>
        <p:spPr>
          <a:xfrm flipH="false" flipV="false" rot="0">
            <a:off x="13058049" y="1138826"/>
            <a:ext cx="6420934" cy="1564373"/>
          </a:xfrm>
          <a:custGeom>
            <a:avLst/>
            <a:gdLst/>
            <a:ahLst/>
            <a:cxnLst/>
            <a:rect r="r" b="b" t="t" l="l"/>
            <a:pathLst>
              <a:path h="1564373" w="6420934">
                <a:moveTo>
                  <a:pt x="0" y="0"/>
                </a:moveTo>
                <a:lnTo>
                  <a:pt x="6420934" y="0"/>
                </a:lnTo>
                <a:lnTo>
                  <a:pt x="6420934" y="1564373"/>
                </a:lnTo>
                <a:lnTo>
                  <a:pt x="0" y="15643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DAGWJTSGAp4</dc:identifier>
  <dcterms:modified xsi:type="dcterms:W3CDTF">2011-08-01T06:04:30Z</dcterms:modified>
  <cp:revision>1</cp:revision>
  <dc:title>Multhithreading_Group9</dc:title>
</cp:coreProperties>
</file>